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316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545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13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320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649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679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9753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943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825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476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8928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CD7A4-70D0-429F-B0D7-FD842D66BB70}" type="datetimeFigureOut">
              <a:rPr lang="zh-CN" altLang="en-US" smtClean="0"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0A2EE-615F-4FA8-890D-53ED856411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80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54000" y="152400"/>
            <a:ext cx="635000" cy="5232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n-US" altLang="zh-CN" sz="28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01</a:t>
            </a:r>
            <a:endParaRPr lang="zh-CN" altLang="en-US" sz="28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9000" y="152400"/>
            <a:ext cx="10922000" cy="4616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24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新质生产力的人才视角</a:t>
            </a:r>
            <a:endParaRPr lang="zh-CN" altLang="en-US" sz="24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540500"/>
            <a:ext cx="12192000" cy="3175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54000" y="6565900"/>
            <a:ext cx="11684000" cy="2308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n-US" altLang="zh-CN" sz="900" smtClean="0">
                <a:solidFill>
                  <a:srgbClr val="646464"/>
                </a:solidFill>
                <a:latin typeface="Microsoft YaHei" panose="020B0503020204020204" pitchFamily="34" charset="-122"/>
              </a:rPr>
              <a:t>Confidential</a:t>
            </a:r>
            <a:endParaRPr lang="zh-CN" altLang="en-US" sz="900">
              <a:solidFill>
                <a:srgbClr val="646464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1000" y="1079500"/>
            <a:ext cx="5461000" cy="338554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6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新质生产力三大核心特征</a:t>
            </a:r>
            <a:endParaRPr lang="zh-CN" altLang="en-US" sz="16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1000" y="1524000"/>
            <a:ext cx="5461000" cy="19685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35000" y="1625600"/>
            <a:ext cx="4953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3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高技术密度    半导体、</a:t>
            </a:r>
            <a:r>
              <a:rPr lang="en-US" altLang="zh-CN" sz="13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AI</a:t>
            </a:r>
            <a:r>
              <a:rPr lang="zh-CN" altLang="en-US" sz="13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、机器人、智能制造</a:t>
            </a:r>
            <a:endParaRPr lang="zh-CN" altLang="en-US" sz="13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5000" y="2133600"/>
            <a:ext cx="4953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3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高技能依赖    工程师成为核心生产要素</a:t>
            </a:r>
            <a:endParaRPr lang="zh-CN" altLang="en-US" sz="13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5000" y="2641600"/>
            <a:ext cx="4953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3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快速迭代       技术路径变化快</a:t>
            </a:r>
            <a:endParaRPr lang="zh-CN" altLang="en-US" sz="13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82600" y="1689100"/>
            <a:ext cx="76200" cy="2794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82600" y="2197100"/>
            <a:ext cx="76200" cy="2794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82600" y="2705100"/>
            <a:ext cx="76200" cy="2794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6350000" y="1079500"/>
            <a:ext cx="5461000" cy="338554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6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战略洞察</a:t>
            </a:r>
            <a:endParaRPr lang="zh-CN" altLang="en-US" sz="16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350000" y="1524000"/>
            <a:ext cx="5461000" cy="19685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6604000" y="1714500"/>
            <a:ext cx="4953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工程师能力结构本身就是生产力</a:t>
            </a:r>
            <a:endParaRPr lang="zh-CN" altLang="en-US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604000" y="2476500"/>
            <a:ext cx="4953000" cy="492443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300" smtClean="0">
                <a:solidFill>
                  <a:srgbClr val="F1C40F"/>
                </a:solidFill>
                <a:latin typeface="Microsoft YaHei" panose="020B0503020204020204" pitchFamily="34" charset="-122"/>
              </a:rPr>
              <a:t>谁掌握工程师能力流动数据，
谁就掌握了生产力要素的配置能力</a:t>
            </a:r>
            <a:endParaRPr lang="zh-CN" altLang="en-US" sz="1300">
              <a:solidFill>
                <a:srgbClr val="F1C40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1000" y="3746500"/>
            <a:ext cx="11430000" cy="6985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635000" y="3835400"/>
            <a:ext cx="10922000" cy="3231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5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这就是战略高度 </a:t>
            </a:r>
            <a:r>
              <a:rPr lang="en-US" altLang="zh-CN" sz="15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—— </a:t>
            </a:r>
            <a:r>
              <a:rPr lang="zh-CN" altLang="en-US" sz="15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在新质生产力时代，掌握工程师能力配置，即掌握核心生产力要素</a:t>
            </a:r>
            <a:endParaRPr lang="zh-CN" altLang="en-US" sz="15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6967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54000" y="152400"/>
            <a:ext cx="635000" cy="5232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n-US" altLang="zh-CN" sz="28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02</a:t>
            </a:r>
            <a:endParaRPr lang="zh-CN" altLang="en-US" sz="28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9000" y="152400"/>
            <a:ext cx="10922000" cy="4616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24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智联在新质生产力中的角色定位</a:t>
            </a:r>
            <a:endParaRPr lang="zh-CN" altLang="en-US" sz="24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540500"/>
            <a:ext cx="12192000" cy="3175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54000" y="6565900"/>
            <a:ext cx="11684000" cy="2308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n-US" altLang="zh-CN" sz="900" smtClean="0">
                <a:solidFill>
                  <a:srgbClr val="646464"/>
                </a:solidFill>
                <a:latin typeface="Microsoft YaHei" panose="020B0503020204020204" pitchFamily="34" charset="-122"/>
              </a:rPr>
              <a:t>Confidential</a:t>
            </a:r>
            <a:endParaRPr lang="zh-CN" altLang="en-US" sz="900">
              <a:solidFill>
                <a:srgbClr val="646464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1000" y="1079500"/>
            <a:ext cx="11430000" cy="338554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6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从「信息撮合中介」到「技术人才生产力基础设施」</a:t>
            </a:r>
            <a:endParaRPr lang="zh-CN" altLang="en-US" sz="16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16000" y="1651000"/>
            <a:ext cx="4826000" cy="508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350000" y="1651000"/>
            <a:ext cx="4826000" cy="508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016000" y="1714500"/>
            <a:ext cx="4826000" cy="3231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5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传统招聘</a:t>
            </a:r>
            <a:endParaRPr lang="zh-CN" altLang="en-US" sz="15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50000" y="1714500"/>
            <a:ext cx="4826000" cy="3231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500" b="1" smtClean="0">
                <a:solidFill>
                  <a:srgbClr val="F1C40F"/>
                </a:solidFill>
                <a:latin typeface="Microsoft YaHei" panose="020B0503020204020204" pitchFamily="34" charset="-122"/>
              </a:rPr>
              <a:t>新质生产力时代</a:t>
            </a:r>
            <a:endParaRPr lang="zh-CN" altLang="en-US" sz="1500" b="1">
              <a:solidFill>
                <a:srgbClr val="F1C40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16000" y="2159000"/>
            <a:ext cx="4826000" cy="482600"/>
          </a:xfrm>
          <a:prstGeom prst="rect">
            <a:avLst/>
          </a:prstGeom>
          <a:solidFill>
            <a:srgbClr val="F5F7F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6350000" y="2159000"/>
            <a:ext cx="4826000" cy="482600"/>
          </a:xfrm>
          <a:prstGeom prst="rect">
            <a:avLst/>
          </a:prstGeom>
          <a:solidFill>
            <a:srgbClr val="F5F7F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270000" y="2222500"/>
            <a:ext cx="4318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4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简历匹配</a:t>
            </a:r>
            <a:endParaRPr lang="zh-CN" altLang="en-US" sz="14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604000" y="2222500"/>
            <a:ext cx="4318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4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能力结构匹配</a:t>
            </a:r>
            <a:endParaRPr lang="zh-CN" altLang="en-US" sz="14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16000" y="2641600"/>
            <a:ext cx="4826000" cy="4826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350000" y="2641600"/>
            <a:ext cx="4826000" cy="4826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270000" y="2705100"/>
            <a:ext cx="4318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4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职位曝光</a:t>
            </a:r>
            <a:endParaRPr lang="zh-CN" altLang="en-US" sz="14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604000" y="2705100"/>
            <a:ext cx="4318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4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生产力配置</a:t>
            </a:r>
            <a:endParaRPr lang="zh-CN" altLang="en-US" sz="14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016000" y="3124200"/>
            <a:ext cx="4826000" cy="482600"/>
          </a:xfrm>
          <a:prstGeom prst="rect">
            <a:avLst/>
          </a:prstGeom>
          <a:solidFill>
            <a:srgbClr val="F5F7F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6350000" y="3124200"/>
            <a:ext cx="4826000" cy="482600"/>
          </a:xfrm>
          <a:prstGeom prst="rect">
            <a:avLst/>
          </a:prstGeom>
          <a:solidFill>
            <a:srgbClr val="F5F7F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270000" y="3187700"/>
            <a:ext cx="4318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4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流量分发</a:t>
            </a:r>
            <a:endParaRPr lang="zh-CN" altLang="en-US" sz="14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604000" y="3187700"/>
            <a:ext cx="4318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4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技能信用体系</a:t>
            </a:r>
            <a:endParaRPr lang="zh-CN" altLang="en-US" sz="14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016000" y="3606800"/>
            <a:ext cx="4826000" cy="4826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6350000" y="3606800"/>
            <a:ext cx="4826000" cy="4826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1270000" y="3670300"/>
            <a:ext cx="4318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4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招人效率</a:t>
            </a:r>
            <a:endParaRPr lang="zh-CN" altLang="en-US" sz="14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604000" y="3670300"/>
            <a:ext cx="4318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4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产业升级效率</a:t>
            </a:r>
            <a:endParaRPr lang="zh-CN" altLang="en-US" sz="14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842000" y="2159000"/>
            <a:ext cx="508000" cy="132343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n-US" altLang="zh-CN" sz="2000" b="1" smtClean="0">
                <a:solidFill>
                  <a:srgbClr val="E67E22"/>
                </a:solidFill>
                <a:latin typeface="Microsoft YaHei" panose="020B0503020204020204" pitchFamily="34" charset="-122"/>
              </a:rPr>
              <a:t>&gt;
&gt;
&gt;
&gt;</a:t>
            </a:r>
            <a:endParaRPr lang="zh-CN" altLang="en-US" sz="2000" b="1">
              <a:solidFill>
                <a:srgbClr val="E67E22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016000" y="4381500"/>
            <a:ext cx="10160000" cy="5715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1270000" y="4445000"/>
            <a:ext cx="9652000" cy="353943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7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嵌入式工程师 </a:t>
            </a:r>
            <a:r>
              <a:rPr lang="en-US" altLang="zh-CN" sz="17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—— </a:t>
            </a:r>
            <a:r>
              <a:rPr lang="zh-CN" altLang="en-US" sz="17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第一个战略切口</a:t>
            </a:r>
            <a:endParaRPr lang="zh-CN" altLang="en-US" sz="17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901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54000" y="152400"/>
            <a:ext cx="635000" cy="5232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n-US" altLang="zh-CN" sz="28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03</a:t>
            </a:r>
            <a:endParaRPr lang="zh-CN" altLang="en-US" sz="28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9000" y="152400"/>
            <a:ext cx="10922000" cy="4616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24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嵌入式：新质生产力样板岗位</a:t>
            </a:r>
            <a:endParaRPr lang="zh-CN" altLang="en-US" sz="24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540500"/>
            <a:ext cx="12192000" cy="3175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54000" y="6565900"/>
            <a:ext cx="11684000" cy="2308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n-US" altLang="zh-CN" sz="900" smtClean="0">
                <a:solidFill>
                  <a:srgbClr val="646464"/>
                </a:solidFill>
                <a:latin typeface="Microsoft YaHei" panose="020B0503020204020204" pitchFamily="34" charset="-122"/>
              </a:rPr>
              <a:t>Confidential</a:t>
            </a:r>
            <a:endParaRPr lang="zh-CN" altLang="en-US" sz="900">
              <a:solidFill>
                <a:srgbClr val="646464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1000" y="1079500"/>
            <a:ext cx="5461000" cy="3231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5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嵌入式对应的核心产业</a:t>
            </a:r>
            <a:endParaRPr lang="zh-CN" altLang="en-US" sz="15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8000" y="1587500"/>
            <a:ext cx="101600" cy="2794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36600" y="1524000"/>
            <a:ext cx="4445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4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智能汽车</a:t>
            </a:r>
            <a:endParaRPr lang="zh-CN" altLang="en-US" sz="14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8000" y="2032000"/>
            <a:ext cx="101600" cy="2794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36600" y="1968500"/>
            <a:ext cx="4445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4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机器人</a:t>
            </a:r>
            <a:endParaRPr lang="zh-CN" altLang="en-US" sz="14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8000" y="2476500"/>
            <a:ext cx="101600" cy="2794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736600" y="2413000"/>
            <a:ext cx="4445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4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工业控制</a:t>
            </a:r>
            <a:endParaRPr lang="zh-CN" altLang="en-US" sz="14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8000" y="2921000"/>
            <a:ext cx="101600" cy="2794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736600" y="2857500"/>
            <a:ext cx="4445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4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物联网</a:t>
            </a:r>
            <a:endParaRPr lang="zh-CN" altLang="en-US" sz="14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8000" y="3365500"/>
            <a:ext cx="101600" cy="2794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736600" y="3302000"/>
            <a:ext cx="4445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4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半导体设备</a:t>
            </a:r>
            <a:endParaRPr lang="zh-CN" altLang="en-US" sz="14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08000" y="3810000"/>
            <a:ext cx="5080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200" b="1" smtClean="0">
                <a:solidFill>
                  <a:srgbClr val="2980B9"/>
                </a:solidFill>
                <a:latin typeface="Microsoft YaHei" panose="020B0503020204020204" pitchFamily="34" charset="-122"/>
              </a:rPr>
              <a:t>以上全部属于新质生产力核心产业</a:t>
            </a:r>
            <a:endParaRPr lang="zh-CN" altLang="en-US" sz="1200" b="1">
              <a:solidFill>
                <a:srgbClr val="2980B9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350000" y="1079500"/>
            <a:ext cx="5461000" cy="3231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5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嵌入式岗位三大特性</a:t>
            </a:r>
            <a:endParaRPr lang="zh-CN" altLang="en-US" sz="15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350000" y="1524000"/>
            <a:ext cx="5334000" cy="6350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6477000" y="1587500"/>
            <a:ext cx="381000" cy="43088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2200" b="1" smtClean="0">
                <a:solidFill>
                  <a:srgbClr val="E67E22"/>
                </a:solidFill>
                <a:latin typeface="Microsoft YaHei" panose="020B0503020204020204" pitchFamily="34" charset="-122"/>
              </a:rPr>
              <a:t>#</a:t>
            </a:r>
            <a:endParaRPr lang="zh-CN" altLang="en-US" sz="2200" b="1">
              <a:solidFill>
                <a:srgbClr val="E67E22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921500" y="1625600"/>
            <a:ext cx="4635500" cy="3231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500" b="1" smtClean="0">
                <a:solidFill>
                  <a:srgbClr val="3C3C3C"/>
                </a:solidFill>
                <a:latin typeface="Microsoft YaHei" panose="020B0503020204020204" pitchFamily="34" charset="-122"/>
              </a:rPr>
              <a:t>高技能门槛</a:t>
            </a:r>
            <a:endParaRPr lang="zh-CN" altLang="en-US" sz="1500" b="1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350000" y="2286000"/>
            <a:ext cx="5334000" cy="6350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6477000" y="2349500"/>
            <a:ext cx="381000" cy="43088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2200" b="1" smtClean="0">
                <a:solidFill>
                  <a:srgbClr val="E67E22"/>
                </a:solidFill>
                <a:latin typeface="Microsoft YaHei" panose="020B0503020204020204" pitchFamily="34" charset="-122"/>
              </a:rPr>
              <a:t>#</a:t>
            </a:r>
            <a:endParaRPr lang="zh-CN" altLang="en-US" sz="2200" b="1">
              <a:solidFill>
                <a:srgbClr val="E67E22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21500" y="2387600"/>
            <a:ext cx="4635500" cy="3231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500" b="1" smtClean="0">
                <a:solidFill>
                  <a:srgbClr val="3C3C3C"/>
                </a:solidFill>
                <a:latin typeface="Microsoft YaHei" panose="020B0503020204020204" pitchFamily="34" charset="-122"/>
              </a:rPr>
              <a:t>工程能力决定产能</a:t>
            </a:r>
            <a:endParaRPr lang="zh-CN" altLang="en-US" sz="1500" b="1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350000" y="3048000"/>
            <a:ext cx="5334000" cy="6350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6477000" y="3111500"/>
            <a:ext cx="381000" cy="43088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2200" b="1" smtClean="0">
                <a:solidFill>
                  <a:srgbClr val="E67E22"/>
                </a:solidFill>
                <a:latin typeface="Microsoft YaHei" panose="020B0503020204020204" pitchFamily="34" charset="-122"/>
              </a:rPr>
              <a:t>#</a:t>
            </a:r>
            <a:endParaRPr lang="zh-CN" altLang="en-US" sz="2200" b="1">
              <a:solidFill>
                <a:srgbClr val="E67E22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921500" y="3149600"/>
            <a:ext cx="4635500" cy="3231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500" b="1" smtClean="0">
                <a:solidFill>
                  <a:srgbClr val="3C3C3C"/>
                </a:solidFill>
                <a:latin typeface="Microsoft YaHei" panose="020B0503020204020204" pitchFamily="34" charset="-122"/>
              </a:rPr>
              <a:t>人才结构决定企业竞争力</a:t>
            </a:r>
            <a:endParaRPr lang="zh-CN" altLang="en-US" sz="1500" b="1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81000" y="4064000"/>
            <a:ext cx="11430000" cy="762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635000" y="4127500"/>
            <a:ext cx="10922000" cy="338554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6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在嵌入式岗位上建立「能力驱动招聘模型」</a:t>
            </a:r>
            <a:endParaRPr lang="zh-CN" altLang="en-US" sz="16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35000" y="4445000"/>
            <a:ext cx="10922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300" smtClean="0">
                <a:solidFill>
                  <a:srgbClr val="F1C40F"/>
                </a:solidFill>
                <a:latin typeface="Microsoft YaHei" panose="020B0503020204020204" pitchFamily="34" charset="-122"/>
              </a:rPr>
              <a:t>本质是在新质生产力赛道上，建立工程师能力配置系统</a:t>
            </a:r>
            <a:endParaRPr lang="zh-CN" altLang="en-US" sz="1300">
              <a:solidFill>
                <a:srgbClr val="F1C40F"/>
              </a:solidFill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8887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54000" y="152400"/>
            <a:ext cx="635000" cy="5232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n-US" altLang="zh-CN" sz="28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04</a:t>
            </a:r>
            <a:endParaRPr lang="zh-CN" altLang="en-US" sz="28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9000" y="152400"/>
            <a:ext cx="10922000" cy="4616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24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战略收敛：三个关键问题</a:t>
            </a:r>
            <a:endParaRPr lang="zh-CN" altLang="en-US" sz="24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540500"/>
            <a:ext cx="12192000" cy="3175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54000" y="6565900"/>
            <a:ext cx="11684000" cy="2308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n-US" altLang="zh-CN" sz="900" smtClean="0">
                <a:solidFill>
                  <a:srgbClr val="646464"/>
                </a:solidFill>
                <a:latin typeface="Microsoft YaHei" panose="020B0503020204020204" pitchFamily="34" charset="-122"/>
              </a:rPr>
              <a:t>Confidential</a:t>
            </a:r>
            <a:endParaRPr lang="zh-CN" altLang="en-US" sz="900">
              <a:solidFill>
                <a:srgbClr val="646464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1000" y="1016000"/>
            <a:ext cx="11430000" cy="5715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635000" y="1079500"/>
            <a:ext cx="10922000" cy="307777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4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核心命题：构建技术人才能力信用与流动基础设施，嵌入式是第一块试验田</a:t>
            </a:r>
            <a:endParaRPr lang="zh-CN" altLang="en-US" sz="14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1000" y="1778000"/>
            <a:ext cx="3683000" cy="15240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81000" y="1778000"/>
            <a:ext cx="3683000" cy="635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08000" y="1905000"/>
            <a:ext cx="3429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3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Q1  </a:t>
            </a:r>
            <a:r>
              <a:rPr lang="zh-CN" altLang="en-US" sz="13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方向是不是太窄？</a:t>
            </a:r>
            <a:endParaRPr lang="zh-CN" altLang="en-US" sz="13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08000" y="2260600"/>
            <a:ext cx="3429000" cy="861774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技术岗位能力结构化
  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&gt; 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技术人才信用体系
    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&gt; 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新质生产力人才配置系统
嵌入式是验证场景，不是战略边界</a:t>
            </a:r>
            <a:endParaRPr lang="zh-CN" altLang="en-US" sz="10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318000" y="1778000"/>
            <a:ext cx="3683000" cy="15240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318000" y="1778000"/>
            <a:ext cx="3683000" cy="635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445000" y="1905000"/>
            <a:ext cx="3429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3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Q2  </a:t>
            </a:r>
            <a:r>
              <a:rPr lang="zh-CN" altLang="en-US" sz="13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天花板高不高？</a:t>
            </a:r>
            <a:endParaRPr lang="zh-CN" altLang="en-US" sz="13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445000" y="2260600"/>
            <a:ext cx="3429000" cy="861774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覆盖岗位：嵌入式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/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算法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/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芯片设计
工业软件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/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机器人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/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新能源工程师
本质是技术人才能力标准的定价权
天花板是整条新质生产力赛道</a:t>
            </a:r>
            <a:endParaRPr lang="zh-CN" altLang="en-US" sz="10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255000" y="1778000"/>
            <a:ext cx="3556000" cy="15240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8255000" y="1778000"/>
            <a:ext cx="3556000" cy="635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8382000" y="1905000"/>
            <a:ext cx="3302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3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Q3  </a:t>
            </a:r>
            <a:r>
              <a:rPr lang="zh-CN" altLang="en-US" sz="13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失败怎么办？</a:t>
            </a:r>
            <a:endParaRPr lang="zh-CN" altLang="en-US" sz="13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382000" y="2260600"/>
            <a:ext cx="3302000" cy="1015663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沉淀核心能力可迁移：
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技能图谱能力
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能力标签体系
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匹配算法 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/ 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结构化面试
可复用到算法</a:t>
            </a:r>
            <a:r>
              <a:rPr lang="en-US" altLang="zh-CN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/AI/</a:t>
            </a:r>
            <a:r>
              <a:rPr lang="zh-CN" altLang="en-US" sz="10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半导体岗</a:t>
            </a:r>
            <a:endParaRPr lang="zh-CN" altLang="en-US" sz="10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81000" y="3492500"/>
            <a:ext cx="11430000" cy="508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635000" y="3556000"/>
            <a:ext cx="10922000" cy="3231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5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风险可控，路径可复用，方向具备战略纵深</a:t>
            </a:r>
            <a:endParaRPr lang="zh-CN" altLang="en-US" sz="15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4670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889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54000" y="152400"/>
            <a:ext cx="635000" cy="5232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n-US" altLang="zh-CN" sz="28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05</a:t>
            </a:r>
            <a:endParaRPr lang="zh-CN" altLang="en-US" sz="28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9000" y="152400"/>
            <a:ext cx="10922000" cy="4616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24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三层战略架构</a:t>
            </a:r>
            <a:endParaRPr lang="zh-CN" altLang="en-US" sz="24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540500"/>
            <a:ext cx="12192000" cy="3175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54000" y="6565900"/>
            <a:ext cx="11684000" cy="2308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n-US" altLang="zh-CN" sz="900" smtClean="0">
                <a:solidFill>
                  <a:srgbClr val="646464"/>
                </a:solidFill>
                <a:latin typeface="Microsoft YaHei" panose="020B0503020204020204" pitchFamily="34" charset="-122"/>
              </a:rPr>
              <a:t>Confidential</a:t>
            </a:r>
            <a:endParaRPr lang="zh-CN" altLang="en-US" sz="900">
              <a:solidFill>
                <a:srgbClr val="646464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62000" y="1143000"/>
            <a:ext cx="10668000" cy="12700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143000"/>
            <a:ext cx="101600" cy="12700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16000" y="1270000"/>
            <a:ext cx="1524000" cy="355600"/>
          </a:xfrm>
          <a:prstGeom prst="rect">
            <a:avLst/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016000" y="1295400"/>
            <a:ext cx="1524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3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效率层</a:t>
            </a:r>
            <a:endParaRPr lang="zh-CN" altLang="en-US" sz="13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667000" y="1244600"/>
            <a:ext cx="3810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200" smtClean="0">
                <a:solidFill>
                  <a:srgbClr val="646464"/>
                </a:solidFill>
                <a:latin typeface="Microsoft YaHei" panose="020B0503020204020204" pitchFamily="34" charset="-122"/>
              </a:rPr>
              <a:t>短期可见</a:t>
            </a:r>
            <a:endParaRPr lang="zh-CN" altLang="en-US" sz="1200">
              <a:solidFill>
                <a:srgbClr val="646464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70000" y="1714500"/>
            <a:ext cx="4826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提升技术岗位匹配效率</a:t>
            </a:r>
            <a:endParaRPr lang="zh-CN" altLang="en-US" sz="12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70000" y="1968500"/>
            <a:ext cx="4826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减少无效面试</a:t>
            </a:r>
            <a:endParaRPr lang="zh-CN" altLang="en-US" sz="12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858000" y="1714500"/>
            <a:ext cx="4318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提升复购率</a:t>
            </a:r>
            <a:endParaRPr lang="zh-CN" altLang="en-US" sz="12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62000" y="2603500"/>
            <a:ext cx="10668000" cy="12700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62000" y="2603500"/>
            <a:ext cx="101600" cy="12700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016000" y="2730500"/>
            <a:ext cx="1524000" cy="355600"/>
          </a:xfrm>
          <a:prstGeom prst="rect">
            <a:avLst/>
          </a:prstGeom>
          <a:solidFill>
            <a:srgbClr val="E67E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016000" y="2755900"/>
            <a:ext cx="1524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3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能力层</a:t>
            </a:r>
            <a:endParaRPr lang="zh-CN" altLang="en-US" sz="13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667000" y="2705100"/>
            <a:ext cx="3810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200" smtClean="0">
                <a:solidFill>
                  <a:srgbClr val="646464"/>
                </a:solidFill>
                <a:latin typeface="Microsoft YaHei" panose="020B0503020204020204" pitchFamily="34" charset="-122"/>
              </a:rPr>
              <a:t>中期护城河</a:t>
            </a:r>
            <a:endParaRPr lang="zh-CN" altLang="en-US" sz="1200">
              <a:solidFill>
                <a:srgbClr val="646464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70000" y="3175000"/>
            <a:ext cx="4826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建立技术岗位能力标准</a:t>
            </a:r>
            <a:endParaRPr lang="zh-CN" altLang="en-US" sz="12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270000" y="3429000"/>
            <a:ext cx="4826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构建能力信用体系</a:t>
            </a:r>
            <a:endParaRPr lang="zh-CN" altLang="en-US" sz="12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858000" y="3175000"/>
            <a:ext cx="4318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200" smtClean="0">
                <a:solidFill>
                  <a:srgbClr val="3C3C3C"/>
                </a:solidFill>
                <a:latin typeface="Microsoft YaHei" panose="020B0503020204020204" pitchFamily="34" charset="-122"/>
              </a:rPr>
              <a:t>提高平台议价能力</a:t>
            </a:r>
            <a:endParaRPr lang="zh-CN" altLang="en-US" sz="1200">
              <a:solidFill>
                <a:srgbClr val="3C3C3C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62000" y="4064000"/>
            <a:ext cx="10668000" cy="1270000"/>
          </a:xfrm>
          <a:prstGeom prst="rect">
            <a:avLst/>
          </a:prstGeom>
          <a:solidFill>
            <a:srgbClr val="14285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762000" y="4064000"/>
            <a:ext cx="101600" cy="1270000"/>
          </a:xfrm>
          <a:prstGeom prst="rect">
            <a:avLst/>
          </a:prstGeom>
          <a:solidFill>
            <a:srgbClr val="F1C40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1016000" y="4191000"/>
            <a:ext cx="1524000" cy="355600"/>
          </a:xfrm>
          <a:prstGeom prst="rect">
            <a:avLst/>
          </a:prstGeom>
          <a:solidFill>
            <a:srgbClr val="F1C40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1016000" y="4216400"/>
            <a:ext cx="1524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2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生产力层</a:t>
            </a:r>
            <a:endParaRPr lang="zh-CN" altLang="en-US" sz="12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667000" y="4165600"/>
            <a:ext cx="3810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zh-CN" altLang="en-US" sz="1200" smtClean="0">
                <a:solidFill>
                  <a:srgbClr val="F1C40F"/>
                </a:solidFill>
                <a:latin typeface="Microsoft YaHei" panose="020B0503020204020204" pitchFamily="34" charset="-122"/>
              </a:rPr>
              <a:t>长期战略</a:t>
            </a:r>
            <a:endParaRPr lang="zh-CN" altLang="en-US" sz="1200">
              <a:solidFill>
                <a:srgbClr val="F1C40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270000" y="4635500"/>
            <a:ext cx="9906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3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3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成为新质生产力时代，技术人才配置的基础设施</a:t>
            </a:r>
            <a:endParaRPr lang="zh-CN" altLang="en-US" sz="13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70000" y="4953000"/>
            <a:ext cx="9906000" cy="292388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altLang="zh-CN" sz="13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- </a:t>
            </a:r>
            <a:r>
              <a:rPr lang="zh-CN" altLang="en-US" sz="1300" b="1" smtClean="0">
                <a:solidFill>
                  <a:srgbClr val="FFFFFF"/>
                </a:solidFill>
                <a:latin typeface="Microsoft YaHei" panose="020B0503020204020204" pitchFamily="34" charset="-122"/>
              </a:rPr>
              <a:t>掌握技术人才能力标准的定价权</a:t>
            </a:r>
            <a:endParaRPr lang="zh-CN" altLang="en-US" sz="1300" b="1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62000" y="5524500"/>
            <a:ext cx="10668000" cy="444500"/>
          </a:xfrm>
          <a:prstGeom prst="rect">
            <a:avLst/>
          </a:prstGeom>
          <a:solidFill>
            <a:srgbClr val="F0F2F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1016000" y="5562600"/>
            <a:ext cx="10160000" cy="276999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12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效率层  </a:t>
            </a:r>
            <a:r>
              <a:rPr lang="en-US" altLang="zh-CN" sz="12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&gt;&gt;&gt;  </a:t>
            </a:r>
            <a:r>
              <a:rPr lang="zh-CN" altLang="en-US" sz="12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能力层  </a:t>
            </a:r>
            <a:r>
              <a:rPr lang="en-US" altLang="zh-CN" sz="12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&gt;&gt;&gt;  </a:t>
            </a:r>
            <a:r>
              <a:rPr lang="zh-CN" altLang="en-US" sz="12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生产力层     </a:t>
            </a:r>
            <a:r>
              <a:rPr lang="en-US" altLang="zh-CN" sz="12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|     </a:t>
            </a:r>
            <a:r>
              <a:rPr lang="zh-CN" altLang="en-US" sz="1200" b="1" smtClean="0">
                <a:solidFill>
                  <a:srgbClr val="142850"/>
                </a:solidFill>
                <a:latin typeface="Microsoft YaHei" panose="020B0503020204020204" pitchFamily="34" charset="-122"/>
              </a:rPr>
              <a:t>嵌入式是起点，新质生产力赛道是终局</a:t>
            </a:r>
            <a:endParaRPr lang="zh-CN" altLang="en-US" sz="1200" b="1">
              <a:solidFill>
                <a:srgbClr val="142850"/>
              </a:solidFill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9911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自定义</PresentationFormat>
  <Paragraphs>75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等线</vt:lpstr>
      <vt:lpstr>等线 Light</vt:lpstr>
      <vt:lpstr>Microsoft YaHei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zhaopin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张智广</dc:creator>
  <cp:lastModifiedBy>张智广</cp:lastModifiedBy>
  <cp:revision>1</cp:revision>
  <dcterms:created xsi:type="dcterms:W3CDTF">2026-02-24T06:22:47Z</dcterms:created>
  <dcterms:modified xsi:type="dcterms:W3CDTF">2026-02-24T06:22:47Z</dcterms:modified>
</cp:coreProperties>
</file>