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开场30秒：欢迎+今天三件事——看懂西安高端装备的人才大盘、看清自己招聘难的根因、拿到今天就能用的行动清单。强调今天的数据全部来自智联平台西安专区883个在招职位的真实统计，不是拍脑袋。</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两个结论：1)86%岗位要求有经验，3-5年黄金带占36%——企业要的是'来了就能干活'的熟手，而熟手恰恰是最不爱主动投简历的人群；2)本科48.5%+大专25%，是'工程师+高技能技工'双轨结构。自然引出下一页：这些熟手从哪里来？</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需求看完了，这页看供给——白皮书式的关键一环。三类供给源逐个讲：应届生最活跃但要1-3年养成；熟手是主力需求但最不活跃；技工全国缺口以千万计。启发：三类供给对应三套打法——校企储备、存量激活、技工渠道，正好对应Part 2的解法。</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薪资+城市竞争力合并讲。中位9000，P90接近2万，分化极大。城市竞争力：西安2022年人才吸引力全国第20，工资水位低于一线但生活成本优势明显——给客户的招聘话术就是'同样的钱过更好的生活'+产业前景吸引回流。高薪样例念一两个制造惊叹感。</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过渡：大盘看完了，接下来进入大家最有体感的部分——为什么这些岗位这么难招？先用四个象限定位，再往下挖五层行业结构性根因。强调深度：痛点不止'招人难'三个字，要挖到行业结构和企业自身能力两层。</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这页建立诊断框架。先让客户自我对号入座：你最难招的岗位在哪个象限？强调后面会往下挖两层：行业结构五层困局 + 企业自身六个卡点。现场可以举手互动。</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五层困局是这部分深化后的核心，节奏放慢逐层念：①时间差、②教育错位、③语言错位、④存量锁定、⑤水位差。念完问现场：哪一层最像你的痛？承接后续解法页：③④⑤层正是平台能力能直接介入的。</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C少的解法三板斧：跨行业调度、存量激活、全国搜索。举例要具体：做燃油车电子的工程师技能与新能源电控高度重叠；军工院所出来的硬件工程师与民用半导体企业匹配。沉默简历激活是智联的差异化能力。</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匹配不准是客户最容易立刻改善的，因为改JD零成本。现场给对比案例。强调技能标签是平台的'语言'：你写得越具体，AI推荐越准。数据支撑：高频标签西门子51次说明市场认这个语言。</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周期长不是HR不努力，是漏斗三段各有损耗：触达靠运气、评估靠手感、流程靠审批。现场可以问：你们一个岗位从投递到offer平均几天？行业标杆是7-14天。给可量化标准：48小时首响、一周两轮面、offer不过夜。补充'被截胡'和'薪酬倒挂'两个高频真实场景，客户会很有共鸣。</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这页把框架落到具体岗位上，让客户有代入感。每个岗位给'市场事实+卡点判断+建议'。现场可邀请在招同类岗位的客户举手互动。所有数字来自专区真实数据。</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快速过议程，给听众预期管理：前半场是'我们懂你'，后半场是'我们帮你'。提醒最后有专属诊断环节，鼓励全程带着自己最难招的岗位听。</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痛点讲完行业结构，最后照镜子到企业自身：六个维度自查。现场互动：让大家数一数自己中了几个——中3个以上，说明招聘问题不在市场在自己。这页是谈单钩子：六项里JD、对标、人才池正是智联能直接帮的，顺势引出1对1诊断。</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收尾行动页。三个动作都是'今天就能做'的低门槛动作。沙龙专属权益是占位——请销售根据本次活动实际政策替换（如免费JD诊断名额、薪酬报告、专场招聘会展位等）。最后给钩子：会后1对1诊断。</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白皮书式的收尾：把全部数据的出处摆在明处，体现专业与诚实。快速过一遍即可，重点强调两点：①平台数据是当天提取的实时快照，不是陈旧报告；②经验值只有两三条且已明确标注，其余全部可查证。这也是智联区别于自媒体报告的底气。</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结尾页：感谢+引导互动。留10分钟Q&amp;A，鼓励客户说出最难招的岗位现场拆解。联系方式占位请替换为实际销售/顾问信息。</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这页是全场的'电梯演讲'：30秒把结论说完。四个数字分两层：产业侧（119.8万、3000万）说明需求在井喷；平台侧（883、3.11）说明供给是结构性短缺。三段式叙事照着念即可：产业概述→人才矛盾→对在座企业的意义。重点句：'招人难不是你一家的问题，是行业结构性矛盾；但赢家是能先把人才管道建起来的企业。'</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过渡页。一句话带过：先看大盘，再看结构。</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核心叙事：西安高端装备不是缓慢增长，而是产量级跃迁带来的'人才需求井喷'。119.8万辆来自新华网，5.95万→119.8万是19倍。2000亿和3100亿分别来自西安市十四五工信规划和智能网联新能源汽车产业链政策。给客户的启发：产能扩张跑在人才储备前面，招人难是全行业共性，不是你一家的问题。</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这页是白皮书没有、但平台独有的一页：官方讲产值，平台讲'谁在招人'。左侧五大链锚点事实全部有出处：比亚迪107万辆（华商网）、阎良亚洲最大航空聚集区（新华网）、西电央企唯一输变电主业（国资委）。右侧三个信号是从883个职位读出来的：质量类第一=转向量产体系化（标注平台解读）、中小企业占七成=主战场在链上中腰部、跨链抢人=响应速度定胜负。链长制75.3%来自省政府发布会。强调：产业链地图不是静态画像，而是人才需求的温度计。</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关键信息：410家企业里74%的职位来自300人以下的中小企业——今天在场的大多数企业面临的竞争环境一样：品牌势能不如大厂，必须靠精准和速度取胜。TOP在招企业里三一、和利时是大厂标杆，奕斯伟、威思曼、通合电子、华天科技都是区内熟面孔，可以点一下在场客户名字拉近距离。</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80%职位在西安，西安市内雁塔+长安+未央三区占84%——高新区、经开区、航天基地三大产业带。启发有两层：1)你的竞争对手就在隔壁三条街，候选人手握多个offer是常态；2)咸阳占14%，西咸一体化让通勤半径内的人才池其实更大。</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六大工程技术类岗位合计524个，占可归类职位的八成以上。质量类123个排第一——很多企业以为质量人好招，实际上SQE/QE是全区最卷的岗位之一。嵌入式25个单岗位热门第一，和全国嵌入式紧缺的趋势一致。</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4114800" cy="6858000"/>
          </a:xfrm>
          <a:prstGeom prst="rect">
            <a:avLst/>
          </a:prstGeom>
          <a:solidFill>
            <a:srgbClr val="0022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2191695" cy="45720"/>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502920" y="164592"/>
            <a:ext cx="310896" cy="310896"/>
          </a:xfrm>
          <a:prstGeom prst="roundRect">
            <a:avLst>
              <a:gd name="adj" fmla="val 8000"/>
            </a:avLst>
          </a:prstGeom>
          <a:solidFill>
            <a:srgbClr val="1A6DFF"/>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0" rIns="0" tIns="0" bIns="0"/>
          <a:lstStyle/>
          <a:p>
            <a:pPr algn="ctr"/>
            <a:r>
              <a:rPr sz="1600" b="1">
                <a:solidFill>
                  <a:srgbClr val="FFFFFF"/>
                </a:solidFill>
                <a:latin typeface="微软雅黑"/>
              </a:rPr>
              <a:t>Z</a:t>
            </a:r>
          </a:p>
        </p:txBody>
      </p:sp>
      <p:sp>
        <p:nvSpPr>
          <p:cNvPr id="6" name="TextBox 5"/>
          <p:cNvSpPr txBox="1"/>
          <p:nvPr/>
        </p:nvSpPr>
        <p:spPr>
          <a:xfrm>
            <a:off x="923544" y="146304"/>
            <a:ext cx="2194560" cy="384048"/>
          </a:xfrm>
          <a:prstGeom prst="rect">
            <a:avLst/>
          </a:prstGeom>
          <a:noFill/>
        </p:spPr>
        <p:txBody>
          <a:bodyPr wrap="square" anchor="ctr" lIns="0" rIns="0" tIns="0" bIns="0">
            <a:spAutoFit/>
          </a:bodyPr>
          <a:lstStyle/>
          <a:p>
            <a:pPr algn="l">
              <a:lnSpc>
                <a:spcPct val="100000"/>
              </a:lnSpc>
            </a:pPr>
            <a:r>
              <a:rPr sz="1500" b="1">
                <a:solidFill>
                  <a:srgbClr val="FFFFFF"/>
                </a:solidFill>
                <a:latin typeface="微软雅黑"/>
                <a:ea typeface="微软雅黑"/>
              </a:rPr>
              <a:t>智联招聘</a:t>
            </a:r>
          </a:p>
        </p:txBody>
      </p:sp>
      <p:sp>
        <p:nvSpPr>
          <p:cNvPr id="7" name="TextBox 6"/>
          <p:cNvSpPr txBox="1"/>
          <p:nvPr/>
        </p:nvSpPr>
        <p:spPr>
          <a:xfrm>
            <a:off x="923544" y="384048"/>
            <a:ext cx="2194560" cy="146304"/>
          </a:xfrm>
          <a:prstGeom prst="rect">
            <a:avLst/>
          </a:prstGeom>
          <a:noFill/>
        </p:spPr>
        <p:txBody>
          <a:bodyPr wrap="square" anchor="t" lIns="0" rIns="0" tIns="0" bIns="0">
            <a:spAutoFit/>
          </a:bodyPr>
          <a:lstStyle/>
          <a:p>
            <a:pPr algn="l">
              <a:lnSpc>
                <a:spcPct val="100000"/>
              </a:lnSpc>
            </a:pPr>
            <a:r>
              <a:rPr sz="700" b="0">
                <a:solidFill>
                  <a:srgbClr val="8FA6C0"/>
                </a:solidFill>
                <a:latin typeface="微软雅黑"/>
                <a:ea typeface="微软雅黑"/>
              </a:rPr>
              <a:t>ZHAOPIN.COM</a:t>
            </a:r>
          </a:p>
        </p:txBody>
      </p:sp>
      <p:sp>
        <p:nvSpPr>
          <p:cNvPr id="8" name="TextBox 7"/>
          <p:cNvSpPr txBox="1"/>
          <p:nvPr/>
        </p:nvSpPr>
        <p:spPr>
          <a:xfrm>
            <a:off x="8503920" y="201168"/>
            <a:ext cx="3200400" cy="274320"/>
          </a:xfrm>
          <a:prstGeom prst="rect">
            <a:avLst/>
          </a:prstGeom>
          <a:noFill/>
        </p:spPr>
        <p:txBody>
          <a:bodyPr wrap="square" anchor="t" lIns="0" rIns="0" tIns="0" bIns="0">
            <a:spAutoFit/>
          </a:bodyPr>
          <a:lstStyle/>
          <a:p>
            <a:pPr algn="r">
              <a:lnSpc>
                <a:spcPct val="100000"/>
              </a:lnSpc>
            </a:pPr>
            <a:r>
              <a:rPr sz="1000" b="0">
                <a:solidFill>
                  <a:srgbClr val="8FA6C0"/>
                </a:solidFill>
                <a:latin typeface="微软雅黑"/>
                <a:ea typeface="微软雅黑"/>
              </a:rPr>
              <a:t>高端装备与智能制造专场 · 西安</a:t>
            </a:r>
          </a:p>
        </p:txBody>
      </p:sp>
      <p:sp>
        <p:nvSpPr>
          <p:cNvPr id="9" name="Rectangle 8"/>
          <p:cNvSpPr/>
          <p:nvPr/>
        </p:nvSpPr>
        <p:spPr>
          <a:xfrm>
            <a:off x="502920" y="6419088"/>
            <a:ext cx="11183112" cy="9525"/>
          </a:xfrm>
          <a:prstGeom prst="rect">
            <a:avLst/>
          </a:prstGeom>
          <a:solidFill>
            <a:srgbClr val="3A4A5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92240"/>
            <a:ext cx="8229600" cy="274320"/>
          </a:xfrm>
          <a:prstGeom prst="rect">
            <a:avLst/>
          </a:prstGeom>
          <a:noFill/>
        </p:spPr>
        <p:txBody>
          <a:bodyPr wrap="square" anchor="t" lIns="0" rIns="0" tIns="0" bIns="0">
            <a:spAutoFit/>
          </a:bodyPr>
          <a:lstStyle/>
          <a:p>
            <a:pPr algn="l">
              <a:lnSpc>
                <a:spcPct val="100000"/>
              </a:lnSpc>
            </a:pPr>
            <a:r>
              <a:rPr sz="850" b="0">
                <a:solidFill>
                  <a:srgbClr val="8FA6C0"/>
                </a:solidFill>
                <a:latin typeface="微软雅黑"/>
                <a:ea typeface="微软雅黑"/>
              </a:rPr>
              <a:t>智联招聘西安分公司 ｜ 客户交流资料 · 数据截至 2026-08-17</a:t>
            </a:r>
          </a:p>
        </p:txBody>
      </p:sp>
      <p:sp>
        <p:nvSpPr>
          <p:cNvPr id="11" name="TextBox 10"/>
          <p:cNvSpPr txBox="1"/>
          <p:nvPr/>
        </p:nvSpPr>
        <p:spPr>
          <a:xfrm>
            <a:off x="10515600" y="6492240"/>
            <a:ext cx="1170432" cy="274320"/>
          </a:xfrm>
          <a:prstGeom prst="rect">
            <a:avLst/>
          </a:prstGeom>
          <a:noFill/>
        </p:spPr>
        <p:txBody>
          <a:bodyPr wrap="square" anchor="t" lIns="0" rIns="0" tIns="0" bIns="0">
            <a:spAutoFit/>
          </a:bodyPr>
          <a:lstStyle/>
          <a:p>
            <a:pPr algn="r">
              <a:lnSpc>
                <a:spcPct val="100000"/>
              </a:lnSpc>
            </a:pPr>
            <a:r>
              <a:rPr sz="900" b="1">
                <a:solidFill>
                  <a:srgbClr val="F0B429"/>
                </a:solidFill>
                <a:latin typeface="微软雅黑"/>
                <a:ea typeface="微软雅黑"/>
              </a:rPr>
              <a:t>1 / 23</a:t>
            </a:r>
          </a:p>
        </p:txBody>
      </p:sp>
      <p:sp>
        <p:nvSpPr>
          <p:cNvPr id="12" name="TextBox 11"/>
          <p:cNvSpPr txBox="1"/>
          <p:nvPr/>
        </p:nvSpPr>
        <p:spPr>
          <a:xfrm>
            <a:off x="822960" y="1371600"/>
            <a:ext cx="10058400" cy="274320"/>
          </a:xfrm>
          <a:prstGeom prst="rect">
            <a:avLst/>
          </a:prstGeom>
          <a:noFill/>
        </p:spPr>
        <p:txBody>
          <a:bodyPr wrap="square" anchor="t" lIns="0" rIns="0" tIns="0" bIns="0">
            <a:spAutoFit/>
          </a:bodyPr>
          <a:lstStyle/>
          <a:p>
            <a:pPr algn="l">
              <a:lnSpc>
                <a:spcPct val="100000"/>
              </a:lnSpc>
            </a:pPr>
            <a:r>
              <a:rPr sz="1300" b="1">
                <a:solidFill>
                  <a:srgbClr val="F0B429"/>
                </a:solidFill>
                <a:latin typeface="微软雅黑"/>
                <a:ea typeface="微软雅黑"/>
              </a:rPr>
              <a:t>智联招聘 · 西安区域客户沙龙</a:t>
            </a:r>
          </a:p>
        </p:txBody>
      </p:sp>
      <p:sp>
        <p:nvSpPr>
          <p:cNvPr id="13" name="TextBox 12"/>
          <p:cNvSpPr txBox="1"/>
          <p:nvPr/>
        </p:nvSpPr>
        <p:spPr>
          <a:xfrm>
            <a:off x="822960" y="1783080"/>
            <a:ext cx="10515600" cy="1554480"/>
          </a:xfrm>
          <a:prstGeom prst="rect">
            <a:avLst/>
          </a:prstGeom>
          <a:noFill/>
        </p:spPr>
        <p:txBody>
          <a:bodyPr wrap="square" anchor="t" lIns="0" rIns="0" tIns="0" bIns="0">
            <a:spAutoFit/>
          </a:bodyPr>
          <a:lstStyle/>
          <a:p>
            <a:pPr algn="l">
              <a:lnSpc>
                <a:spcPct val="115000"/>
              </a:lnSpc>
            </a:pPr>
            <a:r>
              <a:rPr sz="4000" b="1">
                <a:solidFill>
                  <a:srgbClr val="FFFFFF"/>
                </a:solidFill>
                <a:latin typeface="微软雅黑"/>
                <a:ea typeface="微软雅黑"/>
              </a:rPr>
              <a:t>西安高端装备与智能制造</a:t>
            </a:r>
          </a:p>
          <a:p>
            <a:pPr algn="l">
              <a:lnSpc>
                <a:spcPct val="115000"/>
              </a:lnSpc>
            </a:pPr>
            <a:r>
              <a:rPr sz="4000" b="1">
                <a:solidFill>
                  <a:srgbClr val="FFFFFF"/>
                </a:solidFill>
                <a:latin typeface="微软雅黑"/>
                <a:ea typeface="微软雅黑"/>
              </a:rPr>
              <a:t>人才趋势与招聘破局</a:t>
            </a:r>
          </a:p>
        </p:txBody>
      </p:sp>
      <p:sp>
        <p:nvSpPr>
          <p:cNvPr id="14" name="Rectangle 13"/>
          <p:cNvSpPr/>
          <p:nvPr/>
        </p:nvSpPr>
        <p:spPr>
          <a:xfrm>
            <a:off x="822960" y="3657600"/>
            <a:ext cx="822960" cy="45720"/>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22960" y="3886200"/>
            <a:ext cx="10058400" cy="365760"/>
          </a:xfrm>
          <a:prstGeom prst="rect">
            <a:avLst/>
          </a:prstGeom>
          <a:noFill/>
        </p:spPr>
        <p:txBody>
          <a:bodyPr wrap="square" anchor="t" lIns="0" rIns="0" tIns="0" bIns="0">
            <a:spAutoFit/>
          </a:bodyPr>
          <a:lstStyle/>
          <a:p>
            <a:pPr algn="l">
              <a:lnSpc>
                <a:spcPct val="100000"/>
              </a:lnSpc>
            </a:pPr>
            <a:r>
              <a:rPr sz="1600" b="0">
                <a:solidFill>
                  <a:srgbClr val="B8CCE0"/>
                </a:solidFill>
                <a:latin typeface="微软雅黑"/>
                <a:ea typeface="微软雅黑"/>
              </a:rPr>
              <a:t>基于 883 个在招职位、410 家企业的真实招聘数据洞察</a:t>
            </a:r>
          </a:p>
        </p:txBody>
      </p:sp>
      <p:sp>
        <p:nvSpPr>
          <p:cNvPr id="16" name="TextBox 15"/>
          <p:cNvSpPr txBox="1"/>
          <p:nvPr/>
        </p:nvSpPr>
        <p:spPr>
          <a:xfrm>
            <a:off x="822960" y="5120640"/>
            <a:ext cx="10058400" cy="822960"/>
          </a:xfrm>
          <a:prstGeom prst="rect">
            <a:avLst/>
          </a:prstGeom>
          <a:noFill/>
        </p:spPr>
        <p:txBody>
          <a:bodyPr wrap="square" anchor="t" lIns="0" rIns="0" tIns="0" bIns="0">
            <a:spAutoFit/>
          </a:bodyPr>
          <a:lstStyle/>
          <a:p>
            <a:pPr algn="l">
              <a:lnSpc>
                <a:spcPct val="150000"/>
              </a:lnSpc>
            </a:pPr>
            <a:r>
              <a:rPr sz="1200" b="0">
                <a:solidFill>
                  <a:srgbClr val="8FA6C0"/>
                </a:solidFill>
                <a:latin typeface="微软雅黑"/>
                <a:ea typeface="微软雅黑"/>
              </a:rPr>
              <a:t>智联招聘 西安分公司 ｜ 高端装备与智能制造专场</a:t>
            </a:r>
          </a:p>
          <a:p>
            <a:pPr algn="l">
              <a:lnSpc>
                <a:spcPct val="150000"/>
              </a:lnSpc>
            </a:pPr>
            <a:r>
              <a:rPr sz="1200" b="0">
                <a:solidFill>
                  <a:srgbClr val="8FA6C0"/>
                </a:solidFill>
                <a:latin typeface="微软雅黑"/>
                <a:ea typeface="微软雅黑"/>
              </a:rPr>
              <a:t>分享时长约 60 分钟（供需洞察 30′ + 痛点与解法 24′ + 互动 6′）</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4572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502920" y="164592"/>
            <a:ext cx="310896" cy="310896"/>
          </a:xfrm>
          <a:prstGeom prst="roundRect">
            <a:avLst>
              <a:gd name="adj" fmla="val 8000"/>
            </a:avLst>
          </a:prstGeom>
          <a:solidFill>
            <a:srgbClr val="1A6DFF"/>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0" rIns="0" tIns="0" bIns="0"/>
          <a:lstStyle/>
          <a:p>
            <a:pPr algn="ctr"/>
            <a:r>
              <a:rPr sz="1600" b="1">
                <a:solidFill>
                  <a:srgbClr val="FFFFFF"/>
                </a:solidFill>
                <a:latin typeface="微软雅黑"/>
              </a:rPr>
              <a:t>Z</a:t>
            </a:r>
          </a:p>
        </p:txBody>
      </p:sp>
      <p:sp>
        <p:nvSpPr>
          <p:cNvPr id="4" name="TextBox 3"/>
          <p:cNvSpPr txBox="1"/>
          <p:nvPr/>
        </p:nvSpPr>
        <p:spPr>
          <a:xfrm>
            <a:off x="923544" y="146304"/>
            <a:ext cx="2194560" cy="384048"/>
          </a:xfrm>
          <a:prstGeom prst="rect">
            <a:avLst/>
          </a:prstGeom>
          <a:noFill/>
        </p:spPr>
        <p:txBody>
          <a:bodyPr wrap="square" anchor="ctr" lIns="0" rIns="0" tIns="0" bIns="0">
            <a:spAutoFit/>
          </a:bodyPr>
          <a:lstStyle/>
          <a:p>
            <a:pPr algn="l">
              <a:lnSpc>
                <a:spcPct val="100000"/>
              </a:lnSpc>
            </a:pPr>
            <a:r>
              <a:rPr sz="1500" b="1">
                <a:solidFill>
                  <a:srgbClr val="003366"/>
                </a:solidFill>
                <a:latin typeface="微软雅黑"/>
                <a:ea typeface="微软雅黑"/>
              </a:rPr>
              <a:t>智联招聘</a:t>
            </a:r>
          </a:p>
        </p:txBody>
      </p:sp>
      <p:sp>
        <p:nvSpPr>
          <p:cNvPr id="5" name="TextBox 4"/>
          <p:cNvSpPr txBox="1"/>
          <p:nvPr/>
        </p:nvSpPr>
        <p:spPr>
          <a:xfrm>
            <a:off x="923544" y="384048"/>
            <a:ext cx="2194560" cy="146304"/>
          </a:xfrm>
          <a:prstGeom prst="rect">
            <a:avLst/>
          </a:prstGeom>
          <a:noFill/>
        </p:spPr>
        <p:txBody>
          <a:bodyPr wrap="square" anchor="t" lIns="0" rIns="0" tIns="0" bIns="0">
            <a:spAutoFit/>
          </a:bodyPr>
          <a:lstStyle/>
          <a:p>
            <a:pPr algn="l">
              <a:lnSpc>
                <a:spcPct val="100000"/>
              </a:lnSpc>
            </a:pPr>
            <a:r>
              <a:rPr sz="700" b="0">
                <a:solidFill>
                  <a:srgbClr val="999999"/>
                </a:solidFill>
                <a:latin typeface="微软雅黑"/>
                <a:ea typeface="微软雅黑"/>
              </a:rPr>
              <a:t>ZHAOPIN.COM</a:t>
            </a:r>
          </a:p>
        </p:txBody>
      </p:sp>
      <p:sp>
        <p:nvSpPr>
          <p:cNvPr id="6" name="TextBox 5"/>
          <p:cNvSpPr txBox="1"/>
          <p:nvPr/>
        </p:nvSpPr>
        <p:spPr>
          <a:xfrm>
            <a:off x="8503920" y="201168"/>
            <a:ext cx="3200400" cy="274320"/>
          </a:xfrm>
          <a:prstGeom prst="rect">
            <a:avLst/>
          </a:prstGeom>
          <a:noFill/>
        </p:spPr>
        <p:txBody>
          <a:bodyPr wrap="square" anchor="t" lIns="0" rIns="0" tIns="0" bIns="0">
            <a:spAutoFit/>
          </a:bodyPr>
          <a:lstStyle/>
          <a:p>
            <a:pPr algn="r">
              <a:lnSpc>
                <a:spcPct val="100000"/>
              </a:lnSpc>
            </a:pPr>
            <a:r>
              <a:rPr sz="1000" b="0">
                <a:solidFill>
                  <a:srgbClr val="999999"/>
                </a:solidFill>
                <a:latin typeface="微软雅黑"/>
                <a:ea typeface="微软雅黑"/>
              </a:rPr>
              <a:t>高端装备与智能制造专场 · 西安</a:t>
            </a:r>
          </a:p>
        </p:txBody>
      </p:sp>
      <p:sp>
        <p:nvSpPr>
          <p:cNvPr id="7" name="Rectangle 6"/>
          <p:cNvSpPr/>
          <p:nvPr/>
        </p:nvSpPr>
        <p:spPr>
          <a:xfrm>
            <a:off x="502920" y="6419088"/>
            <a:ext cx="11183112" cy="9525"/>
          </a:xfrm>
          <a:prstGeom prst="rect">
            <a:avLst/>
          </a:prstGeom>
          <a:solidFill>
            <a:srgbClr val="E4E7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492240"/>
            <a:ext cx="8229600" cy="274320"/>
          </a:xfrm>
          <a:prstGeom prst="rect">
            <a:avLst/>
          </a:prstGeom>
          <a:noFill/>
        </p:spPr>
        <p:txBody>
          <a:bodyPr wrap="square" anchor="t" lIns="0" rIns="0" tIns="0" bIns="0">
            <a:spAutoFit/>
          </a:bodyPr>
          <a:lstStyle/>
          <a:p>
            <a:pPr algn="l">
              <a:lnSpc>
                <a:spcPct val="100000"/>
              </a:lnSpc>
            </a:pPr>
            <a:r>
              <a:rPr sz="850" b="0">
                <a:solidFill>
                  <a:srgbClr val="999999"/>
                </a:solidFill>
                <a:latin typeface="微软雅黑"/>
                <a:ea typeface="微软雅黑"/>
              </a:rPr>
              <a:t>智联招聘西安分公司 ｜ 客户交流资料 · 数据截至 2026-08-17</a:t>
            </a:r>
          </a:p>
        </p:txBody>
      </p:sp>
      <p:sp>
        <p:nvSpPr>
          <p:cNvPr id="9" name="TextBox 8"/>
          <p:cNvSpPr txBox="1"/>
          <p:nvPr/>
        </p:nvSpPr>
        <p:spPr>
          <a:xfrm>
            <a:off x="10515600" y="6492240"/>
            <a:ext cx="1170432" cy="274320"/>
          </a:xfrm>
          <a:prstGeom prst="rect">
            <a:avLst/>
          </a:prstGeom>
          <a:noFill/>
        </p:spPr>
        <p:txBody>
          <a:bodyPr wrap="square" anchor="t" lIns="0" rIns="0" tIns="0" bIns="0">
            <a:spAutoFit/>
          </a:bodyPr>
          <a:lstStyle/>
          <a:p>
            <a:pPr algn="r">
              <a:lnSpc>
                <a:spcPct val="100000"/>
              </a:lnSpc>
            </a:pPr>
            <a:r>
              <a:rPr sz="900" b="1">
                <a:solidFill>
                  <a:srgbClr val="003366"/>
                </a:solidFill>
                <a:latin typeface="微软雅黑"/>
                <a:ea typeface="微软雅黑"/>
              </a:rPr>
              <a:t>10 / 23</a:t>
            </a:r>
          </a:p>
        </p:txBody>
      </p:sp>
      <p:sp>
        <p:nvSpPr>
          <p:cNvPr id="10" name="TextBox 9"/>
          <p:cNvSpPr txBox="1"/>
          <p:nvPr/>
        </p:nvSpPr>
        <p:spPr>
          <a:xfrm>
            <a:off x="502920" y="566928"/>
            <a:ext cx="10972800" cy="256032"/>
          </a:xfrm>
          <a:prstGeom prst="rect">
            <a:avLst/>
          </a:prstGeom>
          <a:noFill/>
        </p:spPr>
        <p:txBody>
          <a:bodyPr wrap="square" anchor="t" lIns="0" rIns="0" tIns="0" bIns="0">
            <a:spAutoFit/>
          </a:bodyPr>
          <a:lstStyle/>
          <a:p>
            <a:pPr algn="l">
              <a:lnSpc>
                <a:spcPct val="100000"/>
              </a:lnSpc>
            </a:pPr>
            <a:r>
              <a:rPr sz="1100" b="1">
                <a:solidFill>
                  <a:srgbClr val="C00000"/>
                </a:solidFill>
                <a:latin typeface="微软雅黑"/>
                <a:ea typeface="微软雅黑"/>
              </a:rPr>
              <a:t>PART 1 · 人才画像</a:t>
            </a:r>
          </a:p>
        </p:txBody>
      </p:sp>
      <p:sp>
        <p:nvSpPr>
          <p:cNvPr id="11" name="TextBox 10"/>
          <p:cNvSpPr txBox="1"/>
          <p:nvPr/>
        </p:nvSpPr>
        <p:spPr>
          <a:xfrm>
            <a:off x="502920" y="822960"/>
            <a:ext cx="11247120" cy="502920"/>
          </a:xfrm>
          <a:prstGeom prst="rect">
            <a:avLst/>
          </a:prstGeom>
          <a:noFill/>
        </p:spPr>
        <p:txBody>
          <a:bodyPr wrap="square" anchor="t" lIns="0" rIns="0" tIns="0" bIns="0">
            <a:spAutoFit/>
          </a:bodyPr>
          <a:lstStyle/>
          <a:p>
            <a:pPr algn="l">
              <a:lnSpc>
                <a:spcPct val="100000"/>
              </a:lnSpc>
            </a:pPr>
            <a:r>
              <a:rPr sz="2200" b="1">
                <a:solidFill>
                  <a:srgbClr val="003366"/>
                </a:solidFill>
                <a:latin typeface="微软雅黑"/>
                <a:ea typeface="微软雅黑"/>
              </a:rPr>
              <a:t>86% 的岗位要求有经验——企业抢的是“来了就能干活”的熟手</a:t>
            </a:r>
          </a:p>
        </p:txBody>
      </p:sp>
      <p:sp>
        <p:nvSpPr>
          <p:cNvPr id="12" name="TextBox 11"/>
          <p:cNvSpPr txBox="1"/>
          <p:nvPr/>
        </p:nvSpPr>
        <p:spPr>
          <a:xfrm>
            <a:off x="502920" y="1481328"/>
            <a:ext cx="5486400" cy="274320"/>
          </a:xfrm>
          <a:prstGeom prst="rect">
            <a:avLst/>
          </a:prstGeom>
          <a:noFill/>
        </p:spPr>
        <p:txBody>
          <a:bodyPr wrap="square" anchor="t" lIns="0" rIns="0" tIns="0" bIns="0">
            <a:spAutoFit/>
          </a:bodyPr>
          <a:lstStyle/>
          <a:p>
            <a:pPr algn="l">
              <a:lnSpc>
                <a:spcPct val="100000"/>
              </a:lnSpc>
            </a:pPr>
            <a:r>
              <a:rPr sz="1250" b="1">
                <a:solidFill>
                  <a:srgbClr val="003366"/>
                </a:solidFill>
                <a:latin typeface="微软雅黑"/>
                <a:ea typeface="微软雅黑"/>
              </a:rPr>
              <a:t>经验要求分布（883 个职位）</a:t>
            </a:r>
          </a:p>
        </p:txBody>
      </p:sp>
      <p:sp>
        <p:nvSpPr>
          <p:cNvPr id="13" name="TextBox 12"/>
          <p:cNvSpPr txBox="1"/>
          <p:nvPr/>
        </p:nvSpPr>
        <p:spPr>
          <a:xfrm>
            <a:off x="502920" y="1833372"/>
            <a:ext cx="164592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3-5年</a:t>
            </a:r>
          </a:p>
        </p:txBody>
      </p:sp>
      <p:sp>
        <p:nvSpPr>
          <p:cNvPr id="14" name="Rectangle 13"/>
          <p:cNvSpPr/>
          <p:nvPr/>
        </p:nvSpPr>
        <p:spPr>
          <a:xfrm>
            <a:off x="2258568" y="1847088"/>
            <a:ext cx="274320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2258568" y="1847088"/>
            <a:ext cx="2743200" cy="219456"/>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5111496" y="1833372"/>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319 个 · 36.1%</a:t>
            </a:r>
          </a:p>
        </p:txBody>
      </p:sp>
      <p:sp>
        <p:nvSpPr>
          <p:cNvPr id="17" name="TextBox 16"/>
          <p:cNvSpPr txBox="1"/>
          <p:nvPr/>
        </p:nvSpPr>
        <p:spPr>
          <a:xfrm>
            <a:off x="502920" y="2244852"/>
            <a:ext cx="164592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1-3年</a:t>
            </a:r>
          </a:p>
        </p:txBody>
      </p:sp>
      <p:sp>
        <p:nvSpPr>
          <p:cNvPr id="18" name="Rectangle 17"/>
          <p:cNvSpPr/>
          <p:nvPr/>
        </p:nvSpPr>
        <p:spPr>
          <a:xfrm>
            <a:off x="2258568" y="2258568"/>
            <a:ext cx="274320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2258568" y="2258568"/>
            <a:ext cx="2390625" cy="219456"/>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5111496" y="2244852"/>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278 个 · 31.5%</a:t>
            </a:r>
          </a:p>
        </p:txBody>
      </p:sp>
      <p:sp>
        <p:nvSpPr>
          <p:cNvPr id="21" name="TextBox 20"/>
          <p:cNvSpPr txBox="1"/>
          <p:nvPr/>
        </p:nvSpPr>
        <p:spPr>
          <a:xfrm>
            <a:off x="502920" y="2656332"/>
            <a:ext cx="164592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5-10年</a:t>
            </a:r>
          </a:p>
        </p:txBody>
      </p:sp>
      <p:sp>
        <p:nvSpPr>
          <p:cNvPr id="22" name="Rectangle 21"/>
          <p:cNvSpPr/>
          <p:nvPr/>
        </p:nvSpPr>
        <p:spPr>
          <a:xfrm>
            <a:off x="2258568" y="2670048"/>
            <a:ext cx="274320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2258568" y="2670048"/>
            <a:ext cx="1212511" cy="219456"/>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5111496" y="2656332"/>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141 个 · 16.0%</a:t>
            </a:r>
          </a:p>
        </p:txBody>
      </p:sp>
      <p:sp>
        <p:nvSpPr>
          <p:cNvPr id="25" name="TextBox 24"/>
          <p:cNvSpPr txBox="1"/>
          <p:nvPr/>
        </p:nvSpPr>
        <p:spPr>
          <a:xfrm>
            <a:off x="502920" y="3067812"/>
            <a:ext cx="164592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经验不限</a:t>
            </a:r>
          </a:p>
        </p:txBody>
      </p:sp>
      <p:sp>
        <p:nvSpPr>
          <p:cNvPr id="26" name="Rectangle 25"/>
          <p:cNvSpPr/>
          <p:nvPr/>
        </p:nvSpPr>
        <p:spPr>
          <a:xfrm>
            <a:off x="2258568" y="3081528"/>
            <a:ext cx="274320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ectangle 26"/>
          <p:cNvSpPr/>
          <p:nvPr/>
        </p:nvSpPr>
        <p:spPr>
          <a:xfrm>
            <a:off x="2258568" y="3081528"/>
            <a:ext cx="997527" cy="219456"/>
          </a:xfrm>
          <a:prstGeom prst="rect">
            <a:avLst/>
          </a:prstGeom>
          <a:solidFill>
            <a:srgbClr val="B886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5111496" y="3067812"/>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116 个 · 13.1%</a:t>
            </a:r>
          </a:p>
        </p:txBody>
      </p:sp>
      <p:sp>
        <p:nvSpPr>
          <p:cNvPr id="29" name="TextBox 28"/>
          <p:cNvSpPr txBox="1"/>
          <p:nvPr/>
        </p:nvSpPr>
        <p:spPr>
          <a:xfrm>
            <a:off x="502920" y="3479292"/>
            <a:ext cx="164592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10年以上</a:t>
            </a:r>
          </a:p>
        </p:txBody>
      </p:sp>
      <p:sp>
        <p:nvSpPr>
          <p:cNvPr id="30" name="Rectangle 29"/>
          <p:cNvSpPr/>
          <p:nvPr/>
        </p:nvSpPr>
        <p:spPr>
          <a:xfrm>
            <a:off x="2258568" y="3493008"/>
            <a:ext cx="274320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Rectangle 30"/>
          <p:cNvSpPr/>
          <p:nvPr/>
        </p:nvSpPr>
        <p:spPr>
          <a:xfrm>
            <a:off x="2258568" y="3493008"/>
            <a:ext cx="163388" cy="219456"/>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
          <p:cNvSpPr txBox="1"/>
          <p:nvPr/>
        </p:nvSpPr>
        <p:spPr>
          <a:xfrm>
            <a:off x="5111496" y="3479292"/>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19 个 · 2.2%</a:t>
            </a:r>
          </a:p>
        </p:txBody>
      </p:sp>
      <p:sp>
        <p:nvSpPr>
          <p:cNvPr id="33" name="TextBox 32"/>
          <p:cNvSpPr txBox="1"/>
          <p:nvPr/>
        </p:nvSpPr>
        <p:spPr>
          <a:xfrm>
            <a:off x="502920" y="3890771"/>
            <a:ext cx="164592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1年以下</a:t>
            </a:r>
          </a:p>
        </p:txBody>
      </p:sp>
      <p:sp>
        <p:nvSpPr>
          <p:cNvPr id="34" name="Rectangle 33"/>
          <p:cNvSpPr/>
          <p:nvPr/>
        </p:nvSpPr>
        <p:spPr>
          <a:xfrm>
            <a:off x="2258568" y="3904487"/>
            <a:ext cx="274320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Rectangle 34"/>
          <p:cNvSpPr/>
          <p:nvPr/>
        </p:nvSpPr>
        <p:spPr>
          <a:xfrm>
            <a:off x="2258568" y="3904487"/>
            <a:ext cx="85993" cy="219456"/>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TextBox 35"/>
          <p:cNvSpPr txBox="1"/>
          <p:nvPr/>
        </p:nvSpPr>
        <p:spPr>
          <a:xfrm>
            <a:off x="5111496" y="3890771"/>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10 个 · 1.1%</a:t>
            </a:r>
          </a:p>
        </p:txBody>
      </p:sp>
      <p:sp>
        <p:nvSpPr>
          <p:cNvPr id="37" name="TextBox 36"/>
          <p:cNvSpPr txBox="1"/>
          <p:nvPr/>
        </p:nvSpPr>
        <p:spPr>
          <a:xfrm>
            <a:off x="6675120" y="1481328"/>
            <a:ext cx="4572000" cy="274320"/>
          </a:xfrm>
          <a:prstGeom prst="rect">
            <a:avLst/>
          </a:prstGeom>
          <a:noFill/>
        </p:spPr>
        <p:txBody>
          <a:bodyPr wrap="square" anchor="t" lIns="0" rIns="0" tIns="0" bIns="0">
            <a:spAutoFit/>
          </a:bodyPr>
          <a:lstStyle/>
          <a:p>
            <a:pPr algn="l">
              <a:lnSpc>
                <a:spcPct val="100000"/>
              </a:lnSpc>
            </a:pPr>
            <a:r>
              <a:rPr sz="1250" b="1">
                <a:solidFill>
                  <a:srgbClr val="003366"/>
                </a:solidFill>
                <a:latin typeface="微软雅黑"/>
                <a:ea typeface="微软雅黑"/>
              </a:rPr>
              <a:t>学历要求分布</a:t>
            </a:r>
          </a:p>
        </p:txBody>
      </p:sp>
      <p:sp>
        <p:nvSpPr>
          <p:cNvPr id="38" name="TextBox 37"/>
          <p:cNvSpPr txBox="1"/>
          <p:nvPr/>
        </p:nvSpPr>
        <p:spPr>
          <a:xfrm>
            <a:off x="6675120" y="1833372"/>
            <a:ext cx="128016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本科</a:t>
            </a:r>
          </a:p>
        </p:txBody>
      </p:sp>
      <p:sp>
        <p:nvSpPr>
          <p:cNvPr id="39" name="Rectangle 38"/>
          <p:cNvSpPr/>
          <p:nvPr/>
        </p:nvSpPr>
        <p:spPr>
          <a:xfrm>
            <a:off x="8065008" y="1847088"/>
            <a:ext cx="237744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Rectangle 39"/>
          <p:cNvSpPr/>
          <p:nvPr/>
        </p:nvSpPr>
        <p:spPr>
          <a:xfrm>
            <a:off x="8065008" y="1847088"/>
            <a:ext cx="2377440" cy="219456"/>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TextBox 40"/>
          <p:cNvSpPr txBox="1"/>
          <p:nvPr/>
        </p:nvSpPr>
        <p:spPr>
          <a:xfrm>
            <a:off x="10552176" y="1833372"/>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428 个 · 48.5%</a:t>
            </a:r>
          </a:p>
        </p:txBody>
      </p:sp>
      <p:sp>
        <p:nvSpPr>
          <p:cNvPr id="42" name="TextBox 41"/>
          <p:cNvSpPr txBox="1"/>
          <p:nvPr/>
        </p:nvSpPr>
        <p:spPr>
          <a:xfrm>
            <a:off x="6675120" y="2244852"/>
            <a:ext cx="128016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大专</a:t>
            </a:r>
          </a:p>
        </p:txBody>
      </p:sp>
      <p:sp>
        <p:nvSpPr>
          <p:cNvPr id="43" name="Rectangle 42"/>
          <p:cNvSpPr/>
          <p:nvPr/>
        </p:nvSpPr>
        <p:spPr>
          <a:xfrm>
            <a:off x="8065008" y="2258568"/>
            <a:ext cx="237744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4" name="Rectangle 43"/>
          <p:cNvSpPr/>
          <p:nvPr/>
        </p:nvSpPr>
        <p:spPr>
          <a:xfrm>
            <a:off x="8065008" y="2258568"/>
            <a:ext cx="1227603" cy="219456"/>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5" name="TextBox 44"/>
          <p:cNvSpPr txBox="1"/>
          <p:nvPr/>
        </p:nvSpPr>
        <p:spPr>
          <a:xfrm>
            <a:off x="10552176" y="2244852"/>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221 个 · 25.0%</a:t>
            </a:r>
          </a:p>
        </p:txBody>
      </p:sp>
      <p:sp>
        <p:nvSpPr>
          <p:cNvPr id="46" name="TextBox 45"/>
          <p:cNvSpPr txBox="1"/>
          <p:nvPr/>
        </p:nvSpPr>
        <p:spPr>
          <a:xfrm>
            <a:off x="6675120" y="2656332"/>
            <a:ext cx="128016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不限</a:t>
            </a:r>
          </a:p>
        </p:txBody>
      </p:sp>
      <p:sp>
        <p:nvSpPr>
          <p:cNvPr id="47" name="Rectangle 46"/>
          <p:cNvSpPr/>
          <p:nvPr/>
        </p:nvSpPr>
        <p:spPr>
          <a:xfrm>
            <a:off x="8065008" y="2670048"/>
            <a:ext cx="237744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8" name="Rectangle 47"/>
          <p:cNvSpPr/>
          <p:nvPr/>
        </p:nvSpPr>
        <p:spPr>
          <a:xfrm>
            <a:off x="8065008" y="2670048"/>
            <a:ext cx="844324" cy="219456"/>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9" name="TextBox 48"/>
          <p:cNvSpPr txBox="1"/>
          <p:nvPr/>
        </p:nvSpPr>
        <p:spPr>
          <a:xfrm>
            <a:off x="10552176" y="2656332"/>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152 个 · 17.2%</a:t>
            </a:r>
          </a:p>
        </p:txBody>
      </p:sp>
      <p:sp>
        <p:nvSpPr>
          <p:cNvPr id="50" name="TextBox 49"/>
          <p:cNvSpPr txBox="1"/>
          <p:nvPr/>
        </p:nvSpPr>
        <p:spPr>
          <a:xfrm>
            <a:off x="6675120" y="3067812"/>
            <a:ext cx="128016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中专 / 中技</a:t>
            </a:r>
          </a:p>
        </p:txBody>
      </p:sp>
      <p:sp>
        <p:nvSpPr>
          <p:cNvPr id="51" name="Rectangle 50"/>
          <p:cNvSpPr/>
          <p:nvPr/>
        </p:nvSpPr>
        <p:spPr>
          <a:xfrm>
            <a:off x="8065008" y="3081528"/>
            <a:ext cx="237744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2" name="Rectangle 51"/>
          <p:cNvSpPr/>
          <p:nvPr/>
        </p:nvSpPr>
        <p:spPr>
          <a:xfrm>
            <a:off x="8065008" y="3081528"/>
            <a:ext cx="205526" cy="219456"/>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3" name="TextBox 52"/>
          <p:cNvSpPr txBox="1"/>
          <p:nvPr/>
        </p:nvSpPr>
        <p:spPr>
          <a:xfrm>
            <a:off x="10552176" y="3067812"/>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37 个 · 4.2%</a:t>
            </a:r>
          </a:p>
        </p:txBody>
      </p:sp>
      <p:sp>
        <p:nvSpPr>
          <p:cNvPr id="54" name="TextBox 53"/>
          <p:cNvSpPr txBox="1"/>
          <p:nvPr/>
        </p:nvSpPr>
        <p:spPr>
          <a:xfrm>
            <a:off x="6675120" y="3479292"/>
            <a:ext cx="128016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硕士</a:t>
            </a:r>
          </a:p>
        </p:txBody>
      </p:sp>
      <p:sp>
        <p:nvSpPr>
          <p:cNvPr id="55" name="Rectangle 54"/>
          <p:cNvSpPr/>
          <p:nvPr/>
        </p:nvSpPr>
        <p:spPr>
          <a:xfrm>
            <a:off x="8065008" y="3493008"/>
            <a:ext cx="237744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6" name="Rectangle 55"/>
          <p:cNvSpPr/>
          <p:nvPr/>
        </p:nvSpPr>
        <p:spPr>
          <a:xfrm>
            <a:off x="8065008" y="3493008"/>
            <a:ext cx="155533" cy="219456"/>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7" name="TextBox 56"/>
          <p:cNvSpPr txBox="1"/>
          <p:nvPr/>
        </p:nvSpPr>
        <p:spPr>
          <a:xfrm>
            <a:off x="10552176" y="3479292"/>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28 个 · 3.2%</a:t>
            </a:r>
          </a:p>
        </p:txBody>
      </p:sp>
      <p:sp>
        <p:nvSpPr>
          <p:cNvPr id="58" name="TextBox 57"/>
          <p:cNvSpPr txBox="1"/>
          <p:nvPr/>
        </p:nvSpPr>
        <p:spPr>
          <a:xfrm>
            <a:off x="6675120" y="3890771"/>
            <a:ext cx="128016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高中</a:t>
            </a:r>
          </a:p>
        </p:txBody>
      </p:sp>
      <p:sp>
        <p:nvSpPr>
          <p:cNvPr id="59" name="Rectangle 58"/>
          <p:cNvSpPr/>
          <p:nvPr/>
        </p:nvSpPr>
        <p:spPr>
          <a:xfrm>
            <a:off x="8065008" y="3904487"/>
            <a:ext cx="237744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0" name="Rectangle 59"/>
          <p:cNvSpPr/>
          <p:nvPr/>
        </p:nvSpPr>
        <p:spPr>
          <a:xfrm>
            <a:off x="8065008" y="3904487"/>
            <a:ext cx="94431" cy="219456"/>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1" name="TextBox 60"/>
          <p:cNvSpPr txBox="1"/>
          <p:nvPr/>
        </p:nvSpPr>
        <p:spPr>
          <a:xfrm>
            <a:off x="10552176" y="3890771"/>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17 个 · 1.9%</a:t>
            </a:r>
          </a:p>
        </p:txBody>
      </p:sp>
      <p:sp>
        <p:nvSpPr>
          <p:cNvPr id="62" name="Rectangle 61"/>
          <p:cNvSpPr/>
          <p:nvPr/>
        </p:nvSpPr>
        <p:spPr>
          <a:xfrm>
            <a:off x="502920" y="4754880"/>
            <a:ext cx="54864" cy="566928"/>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3" name="Rounded Rectangle 62"/>
          <p:cNvSpPr/>
          <p:nvPr/>
        </p:nvSpPr>
        <p:spPr>
          <a:xfrm>
            <a:off x="557784" y="4754880"/>
            <a:ext cx="11128248" cy="566928"/>
          </a:xfrm>
          <a:prstGeom prst="roundRect">
            <a:avLst>
              <a:gd name="adj" fmla="val 80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4" name="TextBox 63"/>
          <p:cNvSpPr txBox="1"/>
          <p:nvPr/>
        </p:nvSpPr>
        <p:spPr>
          <a:xfrm>
            <a:off x="777240" y="4828032"/>
            <a:ext cx="10789920" cy="457200"/>
          </a:xfrm>
          <a:prstGeom prst="rect">
            <a:avLst/>
          </a:prstGeom>
          <a:noFill/>
        </p:spPr>
        <p:txBody>
          <a:bodyPr wrap="square" anchor="ctr" lIns="0" rIns="0" tIns="0" bIns="0">
            <a:spAutoFit/>
          </a:bodyPr>
          <a:lstStyle/>
          <a:p>
            <a:pPr algn="l">
              <a:lnSpc>
                <a:spcPct val="115000"/>
              </a:lnSpc>
            </a:pPr>
            <a:r>
              <a:rPr sz="1200" b="1">
                <a:solidFill>
                  <a:srgbClr val="003366"/>
                </a:solidFill>
                <a:latin typeface="微软雅黑"/>
                <a:ea typeface="微软雅黑"/>
              </a:rPr>
              <a:t>关键洞察：</a:t>
            </a:r>
            <a:r>
              <a:rPr sz="1200" b="0">
                <a:solidFill>
                  <a:srgbClr val="333333"/>
                </a:solidFill>
                <a:latin typeface="微软雅黑"/>
                <a:ea typeface="微软雅黑"/>
              </a:rPr>
              <a:t>3-5 年“黄金经验带”占三分之一强，但熟手普遍</a:t>
            </a:r>
            <a:r>
              <a:rPr sz="1200" b="1">
                <a:solidFill>
                  <a:srgbClr val="C00000"/>
                </a:solidFill>
                <a:latin typeface="微软雅黑"/>
                <a:ea typeface="微软雅黑"/>
              </a:rPr>
              <a:t>在职且稳定，很少主动投简历</a:t>
            </a:r>
            <a:r>
              <a:rPr sz="1200" b="0">
                <a:solidFill>
                  <a:srgbClr val="333333"/>
                </a:solidFill>
                <a:latin typeface="微软雅黑"/>
                <a:ea typeface="微软雅黑"/>
              </a:rPr>
              <a:t>——招聘主战场不在“收到的简历”里，而在</a:t>
            </a:r>
            <a:r>
              <a:rPr sz="1200" b="1">
                <a:solidFill>
                  <a:srgbClr val="C00000"/>
                </a:solidFill>
                <a:latin typeface="微软雅黑"/>
                <a:ea typeface="微软雅黑"/>
              </a:rPr>
              <a:t>沉默的存量人才库</a:t>
            </a:r>
            <a:r>
              <a:rPr sz="1200" b="0">
                <a:solidFill>
                  <a:srgbClr val="333333"/>
                </a:solidFill>
                <a:latin typeface="微软雅黑"/>
                <a:ea typeface="微软雅黑"/>
              </a:rPr>
              <a:t>里。这是下一部分的核心命题。</a:t>
            </a:r>
          </a:p>
        </p:txBody>
      </p:sp>
      <p:sp>
        <p:nvSpPr>
          <p:cNvPr id="65" name="TextBox 64"/>
          <p:cNvSpPr txBox="1"/>
          <p:nvPr/>
        </p:nvSpPr>
        <p:spPr>
          <a:xfrm>
            <a:off x="502920" y="5532120"/>
            <a:ext cx="11155680" cy="365760"/>
          </a:xfrm>
          <a:prstGeom prst="rect">
            <a:avLst/>
          </a:prstGeom>
          <a:noFill/>
        </p:spPr>
        <p:txBody>
          <a:bodyPr wrap="square" anchor="t" lIns="0" rIns="0" tIns="0" bIns="0">
            <a:spAutoFit/>
          </a:bodyPr>
          <a:lstStyle/>
          <a:p>
            <a:pPr algn="l">
              <a:lnSpc>
                <a:spcPct val="100000"/>
              </a:lnSpc>
            </a:pPr>
            <a:r>
              <a:rPr sz="1200" b="0">
                <a:solidFill>
                  <a:srgbClr val="333333"/>
                </a:solidFill>
                <a:latin typeface="微软雅黑"/>
                <a:ea typeface="微软雅黑"/>
              </a:rPr>
              <a:t>— 学历结构：本科 48.5% + 大专 25%，高端装备是“工程师 + 高技能技工”双轨结构，招聘别只盯着本科</a:t>
            </a:r>
          </a:p>
        </p:txBody>
      </p:sp>
      <p:sp>
        <p:nvSpPr>
          <p:cNvPr id="66" name="TextBox 65"/>
          <p:cNvSpPr txBox="1"/>
          <p:nvPr/>
        </p:nvSpPr>
        <p:spPr>
          <a:xfrm>
            <a:off x="502920" y="6053328"/>
            <a:ext cx="11183112" cy="320040"/>
          </a:xfrm>
          <a:prstGeom prst="rect">
            <a:avLst/>
          </a:prstGeom>
          <a:noFill/>
        </p:spPr>
        <p:txBody>
          <a:bodyPr wrap="square" anchor="t" lIns="0" rIns="0" tIns="0" bIns="0">
            <a:spAutoFit/>
          </a:bodyPr>
          <a:lstStyle/>
          <a:p>
            <a:pPr algn="l">
              <a:lnSpc>
                <a:spcPct val="100000"/>
              </a:lnSpc>
            </a:pPr>
            <a:r>
              <a:rPr sz="850" b="0">
                <a:solidFill>
                  <a:srgbClr val="999999"/>
                </a:solidFill>
                <a:latin typeface="微软雅黑"/>
                <a:ea typeface="微软雅黑"/>
              </a:rPr>
              <a:t>数据来源：智联招聘专区在招职位实时统计（2026-08-17）。</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4572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502920" y="164592"/>
            <a:ext cx="310896" cy="310896"/>
          </a:xfrm>
          <a:prstGeom prst="roundRect">
            <a:avLst>
              <a:gd name="adj" fmla="val 8000"/>
            </a:avLst>
          </a:prstGeom>
          <a:solidFill>
            <a:srgbClr val="1A6DFF"/>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0" rIns="0" tIns="0" bIns="0"/>
          <a:lstStyle/>
          <a:p>
            <a:pPr algn="ctr"/>
            <a:r>
              <a:rPr sz="1600" b="1">
                <a:solidFill>
                  <a:srgbClr val="FFFFFF"/>
                </a:solidFill>
                <a:latin typeface="微软雅黑"/>
              </a:rPr>
              <a:t>Z</a:t>
            </a:r>
          </a:p>
        </p:txBody>
      </p:sp>
      <p:sp>
        <p:nvSpPr>
          <p:cNvPr id="4" name="TextBox 3"/>
          <p:cNvSpPr txBox="1"/>
          <p:nvPr/>
        </p:nvSpPr>
        <p:spPr>
          <a:xfrm>
            <a:off x="923544" y="146304"/>
            <a:ext cx="2194560" cy="384048"/>
          </a:xfrm>
          <a:prstGeom prst="rect">
            <a:avLst/>
          </a:prstGeom>
          <a:noFill/>
        </p:spPr>
        <p:txBody>
          <a:bodyPr wrap="square" anchor="ctr" lIns="0" rIns="0" tIns="0" bIns="0">
            <a:spAutoFit/>
          </a:bodyPr>
          <a:lstStyle/>
          <a:p>
            <a:pPr algn="l">
              <a:lnSpc>
                <a:spcPct val="100000"/>
              </a:lnSpc>
            </a:pPr>
            <a:r>
              <a:rPr sz="1500" b="1">
                <a:solidFill>
                  <a:srgbClr val="003366"/>
                </a:solidFill>
                <a:latin typeface="微软雅黑"/>
                <a:ea typeface="微软雅黑"/>
              </a:rPr>
              <a:t>智联招聘</a:t>
            </a:r>
          </a:p>
        </p:txBody>
      </p:sp>
      <p:sp>
        <p:nvSpPr>
          <p:cNvPr id="5" name="TextBox 4"/>
          <p:cNvSpPr txBox="1"/>
          <p:nvPr/>
        </p:nvSpPr>
        <p:spPr>
          <a:xfrm>
            <a:off x="923544" y="384048"/>
            <a:ext cx="2194560" cy="146304"/>
          </a:xfrm>
          <a:prstGeom prst="rect">
            <a:avLst/>
          </a:prstGeom>
          <a:noFill/>
        </p:spPr>
        <p:txBody>
          <a:bodyPr wrap="square" anchor="t" lIns="0" rIns="0" tIns="0" bIns="0">
            <a:spAutoFit/>
          </a:bodyPr>
          <a:lstStyle/>
          <a:p>
            <a:pPr algn="l">
              <a:lnSpc>
                <a:spcPct val="100000"/>
              </a:lnSpc>
            </a:pPr>
            <a:r>
              <a:rPr sz="700" b="0">
                <a:solidFill>
                  <a:srgbClr val="999999"/>
                </a:solidFill>
                <a:latin typeface="微软雅黑"/>
                <a:ea typeface="微软雅黑"/>
              </a:rPr>
              <a:t>ZHAOPIN.COM</a:t>
            </a:r>
          </a:p>
        </p:txBody>
      </p:sp>
      <p:sp>
        <p:nvSpPr>
          <p:cNvPr id="6" name="TextBox 5"/>
          <p:cNvSpPr txBox="1"/>
          <p:nvPr/>
        </p:nvSpPr>
        <p:spPr>
          <a:xfrm>
            <a:off x="8503920" y="201168"/>
            <a:ext cx="3200400" cy="274320"/>
          </a:xfrm>
          <a:prstGeom prst="rect">
            <a:avLst/>
          </a:prstGeom>
          <a:noFill/>
        </p:spPr>
        <p:txBody>
          <a:bodyPr wrap="square" anchor="t" lIns="0" rIns="0" tIns="0" bIns="0">
            <a:spAutoFit/>
          </a:bodyPr>
          <a:lstStyle/>
          <a:p>
            <a:pPr algn="r">
              <a:lnSpc>
                <a:spcPct val="100000"/>
              </a:lnSpc>
            </a:pPr>
            <a:r>
              <a:rPr sz="1000" b="0">
                <a:solidFill>
                  <a:srgbClr val="999999"/>
                </a:solidFill>
                <a:latin typeface="微软雅黑"/>
                <a:ea typeface="微软雅黑"/>
              </a:rPr>
              <a:t>高端装备与智能制造专场 · 西安</a:t>
            </a:r>
          </a:p>
        </p:txBody>
      </p:sp>
      <p:sp>
        <p:nvSpPr>
          <p:cNvPr id="7" name="Rectangle 6"/>
          <p:cNvSpPr/>
          <p:nvPr/>
        </p:nvSpPr>
        <p:spPr>
          <a:xfrm>
            <a:off x="502920" y="6419088"/>
            <a:ext cx="11183112" cy="9525"/>
          </a:xfrm>
          <a:prstGeom prst="rect">
            <a:avLst/>
          </a:prstGeom>
          <a:solidFill>
            <a:srgbClr val="E4E7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492240"/>
            <a:ext cx="8229600" cy="274320"/>
          </a:xfrm>
          <a:prstGeom prst="rect">
            <a:avLst/>
          </a:prstGeom>
          <a:noFill/>
        </p:spPr>
        <p:txBody>
          <a:bodyPr wrap="square" anchor="t" lIns="0" rIns="0" tIns="0" bIns="0">
            <a:spAutoFit/>
          </a:bodyPr>
          <a:lstStyle/>
          <a:p>
            <a:pPr algn="l">
              <a:lnSpc>
                <a:spcPct val="100000"/>
              </a:lnSpc>
            </a:pPr>
            <a:r>
              <a:rPr sz="850" b="0">
                <a:solidFill>
                  <a:srgbClr val="999999"/>
                </a:solidFill>
                <a:latin typeface="微软雅黑"/>
                <a:ea typeface="微软雅黑"/>
              </a:rPr>
              <a:t>智联招聘西安分公司 ｜ 客户交流资料 · 数据截至 2026-08-17</a:t>
            </a:r>
          </a:p>
        </p:txBody>
      </p:sp>
      <p:sp>
        <p:nvSpPr>
          <p:cNvPr id="9" name="TextBox 8"/>
          <p:cNvSpPr txBox="1"/>
          <p:nvPr/>
        </p:nvSpPr>
        <p:spPr>
          <a:xfrm>
            <a:off x="10515600" y="6492240"/>
            <a:ext cx="1170432" cy="274320"/>
          </a:xfrm>
          <a:prstGeom prst="rect">
            <a:avLst/>
          </a:prstGeom>
          <a:noFill/>
        </p:spPr>
        <p:txBody>
          <a:bodyPr wrap="square" anchor="t" lIns="0" rIns="0" tIns="0" bIns="0">
            <a:spAutoFit/>
          </a:bodyPr>
          <a:lstStyle/>
          <a:p>
            <a:pPr algn="r">
              <a:lnSpc>
                <a:spcPct val="100000"/>
              </a:lnSpc>
            </a:pPr>
            <a:r>
              <a:rPr sz="900" b="1">
                <a:solidFill>
                  <a:srgbClr val="003366"/>
                </a:solidFill>
                <a:latin typeface="微软雅黑"/>
                <a:ea typeface="微软雅黑"/>
              </a:rPr>
              <a:t>11 / 23</a:t>
            </a:r>
          </a:p>
        </p:txBody>
      </p:sp>
      <p:sp>
        <p:nvSpPr>
          <p:cNvPr id="10" name="TextBox 9"/>
          <p:cNvSpPr txBox="1"/>
          <p:nvPr/>
        </p:nvSpPr>
        <p:spPr>
          <a:xfrm>
            <a:off x="502920" y="566928"/>
            <a:ext cx="10972800" cy="256032"/>
          </a:xfrm>
          <a:prstGeom prst="rect">
            <a:avLst/>
          </a:prstGeom>
          <a:noFill/>
        </p:spPr>
        <p:txBody>
          <a:bodyPr wrap="square" anchor="t" lIns="0" rIns="0" tIns="0" bIns="0">
            <a:spAutoFit/>
          </a:bodyPr>
          <a:lstStyle/>
          <a:p>
            <a:pPr algn="l">
              <a:lnSpc>
                <a:spcPct val="100000"/>
              </a:lnSpc>
            </a:pPr>
            <a:r>
              <a:rPr sz="1100" b="1">
                <a:solidFill>
                  <a:srgbClr val="C00000"/>
                </a:solidFill>
                <a:latin typeface="微软雅黑"/>
                <a:ea typeface="微软雅黑"/>
              </a:rPr>
              <a:t>PART 1 · 人才供给</a:t>
            </a:r>
          </a:p>
        </p:txBody>
      </p:sp>
      <p:sp>
        <p:nvSpPr>
          <p:cNvPr id="11" name="TextBox 10"/>
          <p:cNvSpPr txBox="1"/>
          <p:nvPr/>
        </p:nvSpPr>
        <p:spPr>
          <a:xfrm>
            <a:off x="502920" y="822960"/>
            <a:ext cx="11247120" cy="502920"/>
          </a:xfrm>
          <a:prstGeom prst="rect">
            <a:avLst/>
          </a:prstGeom>
          <a:noFill/>
        </p:spPr>
        <p:txBody>
          <a:bodyPr wrap="square" anchor="t" lIns="0" rIns="0" tIns="0" bIns="0">
            <a:spAutoFit/>
          </a:bodyPr>
          <a:lstStyle/>
          <a:p>
            <a:pPr algn="l">
              <a:lnSpc>
                <a:spcPct val="100000"/>
              </a:lnSpc>
            </a:pPr>
            <a:r>
              <a:rPr sz="2200" b="1">
                <a:solidFill>
                  <a:srgbClr val="003366"/>
                </a:solidFill>
                <a:latin typeface="微软雅黑"/>
                <a:ea typeface="微软雅黑"/>
              </a:rPr>
              <a:t>供给端三类人才、三种短缺：应届生要养成、熟手不流动、技工断档</a:t>
            </a:r>
          </a:p>
        </p:txBody>
      </p:sp>
      <p:graphicFrame>
        <p:nvGraphicFramePr>
          <p:cNvPr id="12" name="Table 11"/>
          <p:cNvGraphicFramePr>
            <a:graphicFrameLocks noGrp="1"/>
          </p:cNvGraphicFramePr>
          <p:nvPr/>
        </p:nvGraphicFramePr>
        <p:xfrm>
          <a:off x="502920" y="1536192"/>
          <a:ext cx="11183112" cy="2029968"/>
        </p:xfrm>
        <a:graphic>
          <a:graphicData uri="http://schemas.openxmlformats.org/drawingml/2006/table">
            <a:tbl>
              <a:tblPr>
                <a:tableStyleId>{5C22544A-7EE6-4342-B048-85BDC9FD1C3A}</a:tableStyleId>
              </a:tblPr>
              <a:tblGrid>
                <a:gridCol w="1554480"/>
                <a:gridCol w="5852160"/>
                <a:gridCol w="3776472"/>
              </a:tblGrid>
              <a:tr h="329184">
                <a:tc>
                  <a:txBody>
                    <a:bodyPr wrap="square"/>
                    <a:lstStyle/>
                    <a:p>
                      <a:pPr algn="l"/>
                      <a:r>
                        <a:rPr sz="1050" b="1">
                          <a:solidFill>
                            <a:srgbClr val="003366"/>
                          </a:solidFill>
                          <a:latin typeface="微软雅黑"/>
                          <a:ea typeface="微软雅黑"/>
                        </a:rPr>
                        <a:t>供给源</a:t>
                      </a:r>
                    </a:p>
                  </a:txBody>
                  <a:tcPr marL="91440" marR="73152" marT="27432" marB="27432" anchor="ctr">
                    <a:solidFill>
                      <a:srgbClr val="F7F7F7"/>
                    </a:solidFill>
                  </a:tcPr>
                </a:tc>
                <a:tc>
                  <a:txBody>
                    <a:bodyPr wrap="square"/>
                    <a:lstStyle/>
                    <a:p>
                      <a:pPr algn="l"/>
                      <a:r>
                        <a:rPr sz="1050" b="1">
                          <a:solidFill>
                            <a:srgbClr val="003366"/>
                          </a:solidFill>
                          <a:latin typeface="微软雅黑"/>
                          <a:ea typeface="微软雅黑"/>
                        </a:rPr>
                        <a:t>现状与数据</a:t>
                      </a:r>
                    </a:p>
                  </a:txBody>
                  <a:tcPr marL="91440" marR="73152" marT="27432" marB="27432" anchor="ctr">
                    <a:solidFill>
                      <a:srgbClr val="F7F7F7"/>
                    </a:solidFill>
                  </a:tcPr>
                </a:tc>
                <a:tc>
                  <a:txBody>
                    <a:bodyPr wrap="square"/>
                    <a:lstStyle/>
                    <a:p>
                      <a:pPr algn="l"/>
                      <a:r>
                        <a:rPr sz="1050" b="1">
                          <a:solidFill>
                            <a:srgbClr val="003366"/>
                          </a:solidFill>
                          <a:latin typeface="微软雅黑"/>
                          <a:ea typeface="微软雅黑"/>
                        </a:rPr>
                        <a:t>对企业的含义</a:t>
                      </a:r>
                    </a:p>
                  </a:txBody>
                  <a:tcPr marL="91440" marR="73152" marT="27432" marB="27432" anchor="ctr">
                    <a:solidFill>
                      <a:srgbClr val="F7F7F7"/>
                    </a:solidFill>
                  </a:tcPr>
                </a:tc>
              </a:tr>
              <a:tr h="566928">
                <a:tc>
                  <a:txBody>
                    <a:bodyPr wrap="square"/>
                    <a:lstStyle/>
                    <a:p>
                      <a:pPr algn="l"/>
                      <a:r>
                        <a:rPr sz="1050" b="1">
                          <a:solidFill>
                            <a:srgbClr val="003366"/>
                          </a:solidFill>
                          <a:latin typeface="微软雅黑"/>
                          <a:ea typeface="微软雅黑"/>
                        </a:rPr>
                        <a:t>高校应届生</a:t>
                      </a:r>
                    </a:p>
                  </a:txBody>
                  <a:tcPr marL="91440" marR="73152" marT="27432" marB="27432" anchor="ctr"/>
                </a:tc>
                <a:tc>
                  <a:txBody>
                    <a:bodyPr wrap="square"/>
                    <a:lstStyle/>
                    <a:p>
                      <a:pPr algn="l"/>
                      <a:r>
                        <a:rPr sz="1050" b="0">
                          <a:solidFill>
                            <a:srgbClr val="333333"/>
                          </a:solidFill>
                          <a:latin typeface="微软雅黑"/>
                          <a:ea typeface="微软雅黑"/>
                        </a:rPr>
                        <a:t>西安高校密集、工科资源雄厚，是最活跃的供给源；但应届生距“来了就能干活”还差 1-3 年养成期，专区 1-3 年经验岗位 278 个（31.5%）</a:t>
                      </a:r>
                    </a:p>
                  </a:txBody>
                  <a:tcPr marL="91440" marR="73152" marT="27432" marB="27432" anchor="ctr"/>
                </a:tc>
                <a:tc>
                  <a:txBody>
                    <a:bodyPr wrap="square"/>
                    <a:lstStyle/>
                    <a:p>
                      <a:pPr algn="l"/>
                      <a:r>
                        <a:rPr sz="1050" b="0">
                          <a:solidFill>
                            <a:srgbClr val="333333"/>
                          </a:solidFill>
                          <a:latin typeface="微软雅黑"/>
                          <a:ea typeface="微软雅黑"/>
                        </a:rPr>
                        <a:t>靠校企协同提前锁定：实习基地、定向培养，把养成期前置</a:t>
                      </a:r>
                    </a:p>
                  </a:txBody>
                  <a:tcPr marL="91440" marR="73152" marT="27432" marB="27432" anchor="ctr"/>
                </a:tc>
              </a:tr>
              <a:tr h="566928">
                <a:tc>
                  <a:txBody>
                    <a:bodyPr wrap="square"/>
                    <a:lstStyle/>
                    <a:p>
                      <a:pPr algn="l"/>
                      <a:r>
                        <a:rPr sz="1050" b="1">
                          <a:solidFill>
                            <a:srgbClr val="003366"/>
                          </a:solidFill>
                          <a:latin typeface="微软雅黑"/>
                          <a:ea typeface="微软雅黑"/>
                        </a:rPr>
                        <a:t>存量熟手工程师</a:t>
                      </a:r>
                    </a:p>
                  </a:txBody>
                  <a:tcPr marL="91440" marR="73152" marT="27432" marB="27432" anchor="ctr"/>
                </a:tc>
                <a:tc>
                  <a:txBody>
                    <a:bodyPr wrap="square"/>
                    <a:lstStyle/>
                    <a:p>
                      <a:pPr algn="l"/>
                      <a:r>
                        <a:rPr sz="1050" b="0">
                          <a:solidFill>
                            <a:srgbClr val="333333"/>
                          </a:solidFill>
                          <a:latin typeface="微软雅黑"/>
                          <a:ea typeface="微软雅黑"/>
                        </a:rPr>
                        <a:t>86% 岗位要求有经验，3-5 年黄金带占 36.1%；但这一人群在职稳定、极少主动投递，主要在“沉默人才库”里</a:t>
                      </a:r>
                    </a:p>
                  </a:txBody>
                  <a:tcPr marL="91440" marR="73152" marT="27432" marB="27432" anchor="ctr"/>
                </a:tc>
                <a:tc>
                  <a:txBody>
                    <a:bodyPr wrap="square"/>
                    <a:lstStyle/>
                    <a:p>
                      <a:pPr algn="l"/>
                      <a:r>
                        <a:rPr sz="1050" b="0">
                          <a:solidFill>
                            <a:srgbClr val="333333"/>
                          </a:solidFill>
                          <a:latin typeface="微软雅黑"/>
                          <a:ea typeface="微软雅黑"/>
                        </a:rPr>
                        <a:t>靠定向触达 + 跨行业技能迁移激活，等投递等不来</a:t>
                      </a:r>
                    </a:p>
                  </a:txBody>
                  <a:tcPr marL="91440" marR="73152" marT="27432" marB="27432" anchor="ctr"/>
                </a:tc>
              </a:tr>
              <a:tr h="566928">
                <a:tc>
                  <a:txBody>
                    <a:bodyPr wrap="square"/>
                    <a:lstStyle/>
                    <a:p>
                      <a:pPr algn="l"/>
                      <a:r>
                        <a:rPr sz="1050" b="1">
                          <a:solidFill>
                            <a:srgbClr val="003366"/>
                          </a:solidFill>
                          <a:latin typeface="微软雅黑"/>
                          <a:ea typeface="微软雅黑"/>
                        </a:rPr>
                        <a:t>高技能技工</a:t>
                      </a:r>
                    </a:p>
                  </a:txBody>
                  <a:tcPr marL="91440" marR="73152" marT="27432" marB="27432" anchor="ctr"/>
                </a:tc>
                <a:tc>
                  <a:txBody>
                    <a:bodyPr wrap="square"/>
                    <a:lstStyle/>
                    <a:p>
                      <a:pPr algn="l"/>
                      <a:r>
                        <a:rPr sz="1050" b="0">
                          <a:solidFill>
                            <a:srgbClr val="333333"/>
                          </a:solidFill>
                          <a:latin typeface="微软雅黑"/>
                          <a:ea typeface="微软雅黑"/>
                        </a:rPr>
                        <a:t>装配钳工等熟手技工持续紧缺；截至 2021 年底全国高技能人才缺口 2000 万，高级技师求人倍率 3.11（人社部）</a:t>
                      </a:r>
                    </a:p>
                  </a:txBody>
                  <a:tcPr marL="91440" marR="73152" marT="27432" marB="27432" anchor="ctr"/>
                </a:tc>
                <a:tc>
                  <a:txBody>
                    <a:bodyPr wrap="square"/>
                    <a:lstStyle/>
                    <a:p>
                      <a:pPr algn="l"/>
                      <a:r>
                        <a:rPr sz="1050" b="0">
                          <a:solidFill>
                            <a:srgbClr val="333333"/>
                          </a:solidFill>
                          <a:latin typeface="微软雅黑"/>
                          <a:ea typeface="微软雅黑"/>
                        </a:rPr>
                        <a:t>技工渠道与白领招聘完全不同，需专门渠道 + 稳定性福利吸引</a:t>
                      </a:r>
                    </a:p>
                  </a:txBody>
                  <a:tcPr marL="91440" marR="73152" marT="27432" marB="27432" anchor="ctr"/>
                </a:tc>
              </a:tr>
            </a:tbl>
          </a:graphicData>
        </a:graphic>
      </p:graphicFrame>
      <p:sp>
        <p:nvSpPr>
          <p:cNvPr id="13" name="Rounded Rectangle 12"/>
          <p:cNvSpPr/>
          <p:nvPr/>
        </p:nvSpPr>
        <p:spPr>
          <a:xfrm>
            <a:off x="502920" y="3794760"/>
            <a:ext cx="5486400" cy="960120"/>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502920" y="3794760"/>
            <a:ext cx="64008" cy="960120"/>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13232" y="3877056"/>
            <a:ext cx="5120640" cy="219456"/>
          </a:xfrm>
          <a:prstGeom prst="rect">
            <a:avLst/>
          </a:prstGeom>
          <a:noFill/>
        </p:spPr>
        <p:txBody>
          <a:bodyPr wrap="square" anchor="t" lIns="0" rIns="0" tIns="0" bIns="0">
            <a:spAutoFit/>
          </a:bodyPr>
          <a:lstStyle/>
          <a:p>
            <a:pPr algn="l">
              <a:lnSpc>
                <a:spcPct val="100000"/>
              </a:lnSpc>
            </a:pPr>
            <a:r>
              <a:rPr sz="1100" b="1">
                <a:solidFill>
                  <a:srgbClr val="003366"/>
                </a:solidFill>
                <a:latin typeface="微软雅黑"/>
                <a:ea typeface="微软雅黑"/>
              </a:rPr>
              <a:t>全国背景：制造业人才缺口</a:t>
            </a:r>
          </a:p>
        </p:txBody>
      </p:sp>
      <p:sp>
        <p:nvSpPr>
          <p:cNvPr id="16" name="TextBox 15"/>
          <p:cNvSpPr txBox="1"/>
          <p:nvPr/>
        </p:nvSpPr>
        <p:spPr>
          <a:xfrm>
            <a:off x="713232" y="4114800"/>
            <a:ext cx="5120640" cy="566928"/>
          </a:xfrm>
          <a:prstGeom prst="rect">
            <a:avLst/>
          </a:prstGeom>
          <a:noFill/>
        </p:spPr>
        <p:txBody>
          <a:bodyPr wrap="square" anchor="t" lIns="0" rIns="0" tIns="0" bIns="0">
            <a:spAutoFit/>
          </a:bodyPr>
          <a:lstStyle/>
          <a:p>
            <a:pPr algn="l">
              <a:lnSpc>
                <a:spcPct val="115000"/>
              </a:lnSpc>
            </a:pPr>
            <a:r>
              <a:rPr sz="1000" b="0">
                <a:solidFill>
                  <a:srgbClr val="444444"/>
                </a:solidFill>
                <a:latin typeface="微软雅黑"/>
                <a:ea typeface="微软雅黑"/>
              </a:rPr>
              <a:t>《制造业人才发展规划指南》预测：至 2025 年制造业十大重点领域人才需求缺口接近 3000 万，缺口率 48%——招聘难是全国性结构问题，不是西安独有。</a:t>
            </a:r>
          </a:p>
        </p:txBody>
      </p:sp>
      <p:sp>
        <p:nvSpPr>
          <p:cNvPr id="17" name="Rounded Rectangle 16"/>
          <p:cNvSpPr/>
          <p:nvPr/>
        </p:nvSpPr>
        <p:spPr>
          <a:xfrm>
            <a:off x="6199632" y="3794760"/>
            <a:ext cx="5486400" cy="960120"/>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6199632" y="3794760"/>
            <a:ext cx="64008" cy="96012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409944" y="3877056"/>
            <a:ext cx="5120640" cy="219456"/>
          </a:xfrm>
          <a:prstGeom prst="rect">
            <a:avLst/>
          </a:prstGeom>
          <a:noFill/>
        </p:spPr>
        <p:txBody>
          <a:bodyPr wrap="square" anchor="t" lIns="0" rIns="0" tIns="0" bIns="0">
            <a:spAutoFit/>
          </a:bodyPr>
          <a:lstStyle/>
          <a:p>
            <a:pPr algn="l">
              <a:lnSpc>
                <a:spcPct val="100000"/>
              </a:lnSpc>
            </a:pPr>
            <a:r>
              <a:rPr sz="1100" b="1">
                <a:solidFill>
                  <a:srgbClr val="003366"/>
                </a:solidFill>
                <a:latin typeface="微软雅黑"/>
                <a:ea typeface="微软雅黑"/>
              </a:rPr>
              <a:t>重点发现：两头短缺</a:t>
            </a:r>
          </a:p>
        </p:txBody>
      </p:sp>
      <p:sp>
        <p:nvSpPr>
          <p:cNvPr id="20" name="TextBox 19"/>
          <p:cNvSpPr txBox="1"/>
          <p:nvPr/>
        </p:nvSpPr>
        <p:spPr>
          <a:xfrm>
            <a:off x="6409944" y="4114800"/>
            <a:ext cx="5120640" cy="566928"/>
          </a:xfrm>
          <a:prstGeom prst="rect">
            <a:avLst/>
          </a:prstGeom>
          <a:noFill/>
        </p:spPr>
        <p:txBody>
          <a:bodyPr wrap="square" anchor="t" lIns="0" rIns="0" tIns="0" bIns="0">
            <a:spAutoFit/>
          </a:bodyPr>
          <a:lstStyle/>
          <a:p>
            <a:pPr algn="l">
              <a:lnSpc>
                <a:spcPct val="115000"/>
              </a:lnSpc>
            </a:pPr>
            <a:r>
              <a:rPr sz="1000" b="0">
                <a:solidFill>
                  <a:srgbClr val="444444"/>
                </a:solidFill>
                <a:latin typeface="微软雅黑"/>
                <a:ea typeface="微软雅黑"/>
              </a:rPr>
              <a:t>人才结构呈金字塔失衡：高端熟手工程师与一线高技能技工两头最短缺，中间初级岗位反而供给充裕——招聘资源要向“两头”倾斜。</a:t>
            </a:r>
          </a:p>
        </p:txBody>
      </p:sp>
      <p:sp>
        <p:nvSpPr>
          <p:cNvPr id="21" name="Rectangle 20"/>
          <p:cNvSpPr/>
          <p:nvPr/>
        </p:nvSpPr>
        <p:spPr>
          <a:xfrm>
            <a:off x="502920" y="5074920"/>
            <a:ext cx="54864" cy="566928"/>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ounded Rectangle 21"/>
          <p:cNvSpPr/>
          <p:nvPr/>
        </p:nvSpPr>
        <p:spPr>
          <a:xfrm>
            <a:off x="557784" y="5074920"/>
            <a:ext cx="11128248" cy="566928"/>
          </a:xfrm>
          <a:prstGeom prst="roundRect">
            <a:avLst>
              <a:gd name="adj" fmla="val 80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77240" y="5148072"/>
            <a:ext cx="10789920" cy="457200"/>
          </a:xfrm>
          <a:prstGeom prst="rect">
            <a:avLst/>
          </a:prstGeom>
          <a:noFill/>
        </p:spPr>
        <p:txBody>
          <a:bodyPr wrap="square" anchor="ctr" lIns="0" rIns="0" tIns="0" bIns="0">
            <a:spAutoFit/>
          </a:bodyPr>
          <a:lstStyle/>
          <a:p>
            <a:pPr algn="l">
              <a:lnSpc>
                <a:spcPct val="115000"/>
              </a:lnSpc>
            </a:pPr>
            <a:r>
              <a:rPr sz="1200" b="1">
                <a:solidFill>
                  <a:srgbClr val="003366"/>
                </a:solidFill>
                <a:latin typeface="微软雅黑"/>
                <a:ea typeface="微软雅黑"/>
              </a:rPr>
              <a:t>关键洞察：</a:t>
            </a:r>
            <a:r>
              <a:rPr sz="1200" b="0">
                <a:solidFill>
                  <a:srgbClr val="333333"/>
                </a:solidFill>
                <a:latin typeface="微软雅黑"/>
                <a:ea typeface="微软雅黑"/>
              </a:rPr>
              <a:t>西安的高校优势是真实的，但应届生补不了熟手缺口（需 1-3 年养成）且部分流向一线城市——企业最现实的供给来自</a:t>
            </a:r>
            <a:r>
              <a:rPr sz="1200" b="1">
                <a:solidFill>
                  <a:srgbClr val="C00000"/>
                </a:solidFill>
                <a:latin typeface="微软雅黑"/>
                <a:ea typeface="微软雅黑"/>
              </a:rPr>
              <a:t>“跨行业迁移 + 存量激活 + 校企储备”三管齐下</a:t>
            </a:r>
            <a:r>
              <a:rPr sz="1200" b="0">
                <a:solidFill>
                  <a:srgbClr val="333333"/>
                </a:solidFill>
                <a:latin typeface="微软雅黑"/>
                <a:ea typeface="微软雅黑"/>
              </a:rPr>
              <a:t>，这正是 Part 2 解法的主线。</a:t>
            </a:r>
          </a:p>
        </p:txBody>
      </p:sp>
      <p:sp>
        <p:nvSpPr>
          <p:cNvPr id="24" name="TextBox 23"/>
          <p:cNvSpPr txBox="1"/>
          <p:nvPr/>
        </p:nvSpPr>
        <p:spPr>
          <a:xfrm>
            <a:off x="502920" y="6053328"/>
            <a:ext cx="11183112" cy="320040"/>
          </a:xfrm>
          <a:prstGeom prst="rect">
            <a:avLst/>
          </a:prstGeom>
          <a:noFill/>
        </p:spPr>
        <p:txBody>
          <a:bodyPr wrap="square" anchor="t" lIns="0" rIns="0" tIns="0" bIns="0">
            <a:spAutoFit/>
          </a:bodyPr>
          <a:lstStyle/>
          <a:p>
            <a:pPr algn="l">
              <a:lnSpc>
                <a:spcPct val="100000"/>
              </a:lnSpc>
            </a:pPr>
            <a:r>
              <a:rPr sz="850" b="0">
                <a:solidFill>
                  <a:srgbClr val="999999"/>
                </a:solidFill>
                <a:latin typeface="微软雅黑"/>
                <a:ea typeface="微软雅黑"/>
              </a:rPr>
              <a:t>数据来源：智联招聘专区职位统计（2026-08-17）；人社部（高技能人才缺口 2000 万、2021 年底；高级技师求人倍率 3.11）；教育部/人社部/工信部《制造业人才发展规划指南》。</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4572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502920" y="164592"/>
            <a:ext cx="310896" cy="310896"/>
          </a:xfrm>
          <a:prstGeom prst="roundRect">
            <a:avLst>
              <a:gd name="adj" fmla="val 8000"/>
            </a:avLst>
          </a:prstGeom>
          <a:solidFill>
            <a:srgbClr val="1A6DFF"/>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0" rIns="0" tIns="0" bIns="0"/>
          <a:lstStyle/>
          <a:p>
            <a:pPr algn="ctr"/>
            <a:r>
              <a:rPr sz="1600" b="1">
                <a:solidFill>
                  <a:srgbClr val="FFFFFF"/>
                </a:solidFill>
                <a:latin typeface="微软雅黑"/>
              </a:rPr>
              <a:t>Z</a:t>
            </a:r>
          </a:p>
        </p:txBody>
      </p:sp>
      <p:sp>
        <p:nvSpPr>
          <p:cNvPr id="4" name="TextBox 3"/>
          <p:cNvSpPr txBox="1"/>
          <p:nvPr/>
        </p:nvSpPr>
        <p:spPr>
          <a:xfrm>
            <a:off x="923544" y="146304"/>
            <a:ext cx="2194560" cy="384048"/>
          </a:xfrm>
          <a:prstGeom prst="rect">
            <a:avLst/>
          </a:prstGeom>
          <a:noFill/>
        </p:spPr>
        <p:txBody>
          <a:bodyPr wrap="square" anchor="ctr" lIns="0" rIns="0" tIns="0" bIns="0">
            <a:spAutoFit/>
          </a:bodyPr>
          <a:lstStyle/>
          <a:p>
            <a:pPr algn="l">
              <a:lnSpc>
                <a:spcPct val="100000"/>
              </a:lnSpc>
            </a:pPr>
            <a:r>
              <a:rPr sz="1500" b="1">
                <a:solidFill>
                  <a:srgbClr val="003366"/>
                </a:solidFill>
                <a:latin typeface="微软雅黑"/>
                <a:ea typeface="微软雅黑"/>
              </a:rPr>
              <a:t>智联招聘</a:t>
            </a:r>
          </a:p>
        </p:txBody>
      </p:sp>
      <p:sp>
        <p:nvSpPr>
          <p:cNvPr id="5" name="TextBox 4"/>
          <p:cNvSpPr txBox="1"/>
          <p:nvPr/>
        </p:nvSpPr>
        <p:spPr>
          <a:xfrm>
            <a:off x="923544" y="384048"/>
            <a:ext cx="2194560" cy="146304"/>
          </a:xfrm>
          <a:prstGeom prst="rect">
            <a:avLst/>
          </a:prstGeom>
          <a:noFill/>
        </p:spPr>
        <p:txBody>
          <a:bodyPr wrap="square" anchor="t" lIns="0" rIns="0" tIns="0" bIns="0">
            <a:spAutoFit/>
          </a:bodyPr>
          <a:lstStyle/>
          <a:p>
            <a:pPr algn="l">
              <a:lnSpc>
                <a:spcPct val="100000"/>
              </a:lnSpc>
            </a:pPr>
            <a:r>
              <a:rPr sz="700" b="0">
                <a:solidFill>
                  <a:srgbClr val="999999"/>
                </a:solidFill>
                <a:latin typeface="微软雅黑"/>
                <a:ea typeface="微软雅黑"/>
              </a:rPr>
              <a:t>ZHAOPIN.COM</a:t>
            </a:r>
          </a:p>
        </p:txBody>
      </p:sp>
      <p:sp>
        <p:nvSpPr>
          <p:cNvPr id="6" name="TextBox 5"/>
          <p:cNvSpPr txBox="1"/>
          <p:nvPr/>
        </p:nvSpPr>
        <p:spPr>
          <a:xfrm>
            <a:off x="8503920" y="201168"/>
            <a:ext cx="3200400" cy="274320"/>
          </a:xfrm>
          <a:prstGeom prst="rect">
            <a:avLst/>
          </a:prstGeom>
          <a:noFill/>
        </p:spPr>
        <p:txBody>
          <a:bodyPr wrap="square" anchor="t" lIns="0" rIns="0" tIns="0" bIns="0">
            <a:spAutoFit/>
          </a:bodyPr>
          <a:lstStyle/>
          <a:p>
            <a:pPr algn="r">
              <a:lnSpc>
                <a:spcPct val="100000"/>
              </a:lnSpc>
            </a:pPr>
            <a:r>
              <a:rPr sz="1000" b="0">
                <a:solidFill>
                  <a:srgbClr val="999999"/>
                </a:solidFill>
                <a:latin typeface="微软雅黑"/>
                <a:ea typeface="微软雅黑"/>
              </a:rPr>
              <a:t>高端装备与智能制造专场 · 西安</a:t>
            </a:r>
          </a:p>
        </p:txBody>
      </p:sp>
      <p:sp>
        <p:nvSpPr>
          <p:cNvPr id="7" name="Rectangle 6"/>
          <p:cNvSpPr/>
          <p:nvPr/>
        </p:nvSpPr>
        <p:spPr>
          <a:xfrm>
            <a:off x="502920" y="6419088"/>
            <a:ext cx="11183112" cy="9525"/>
          </a:xfrm>
          <a:prstGeom prst="rect">
            <a:avLst/>
          </a:prstGeom>
          <a:solidFill>
            <a:srgbClr val="E4E7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492240"/>
            <a:ext cx="8229600" cy="274320"/>
          </a:xfrm>
          <a:prstGeom prst="rect">
            <a:avLst/>
          </a:prstGeom>
          <a:noFill/>
        </p:spPr>
        <p:txBody>
          <a:bodyPr wrap="square" anchor="t" lIns="0" rIns="0" tIns="0" bIns="0">
            <a:spAutoFit/>
          </a:bodyPr>
          <a:lstStyle/>
          <a:p>
            <a:pPr algn="l">
              <a:lnSpc>
                <a:spcPct val="100000"/>
              </a:lnSpc>
            </a:pPr>
            <a:r>
              <a:rPr sz="850" b="0">
                <a:solidFill>
                  <a:srgbClr val="999999"/>
                </a:solidFill>
                <a:latin typeface="微软雅黑"/>
                <a:ea typeface="微软雅黑"/>
              </a:rPr>
              <a:t>智联招聘西安分公司 ｜ 客户交流资料 · 数据截至 2026-08-17</a:t>
            </a:r>
          </a:p>
        </p:txBody>
      </p:sp>
      <p:sp>
        <p:nvSpPr>
          <p:cNvPr id="9" name="TextBox 8"/>
          <p:cNvSpPr txBox="1"/>
          <p:nvPr/>
        </p:nvSpPr>
        <p:spPr>
          <a:xfrm>
            <a:off x="10515600" y="6492240"/>
            <a:ext cx="1170432" cy="274320"/>
          </a:xfrm>
          <a:prstGeom prst="rect">
            <a:avLst/>
          </a:prstGeom>
          <a:noFill/>
        </p:spPr>
        <p:txBody>
          <a:bodyPr wrap="square" anchor="t" lIns="0" rIns="0" tIns="0" bIns="0">
            <a:spAutoFit/>
          </a:bodyPr>
          <a:lstStyle/>
          <a:p>
            <a:pPr algn="r">
              <a:lnSpc>
                <a:spcPct val="100000"/>
              </a:lnSpc>
            </a:pPr>
            <a:r>
              <a:rPr sz="900" b="1">
                <a:solidFill>
                  <a:srgbClr val="003366"/>
                </a:solidFill>
                <a:latin typeface="微软雅黑"/>
                <a:ea typeface="微软雅黑"/>
              </a:rPr>
              <a:t>12 / 23</a:t>
            </a:r>
          </a:p>
        </p:txBody>
      </p:sp>
      <p:sp>
        <p:nvSpPr>
          <p:cNvPr id="10" name="TextBox 9"/>
          <p:cNvSpPr txBox="1"/>
          <p:nvPr/>
        </p:nvSpPr>
        <p:spPr>
          <a:xfrm>
            <a:off x="502920" y="566928"/>
            <a:ext cx="10972800" cy="256032"/>
          </a:xfrm>
          <a:prstGeom prst="rect">
            <a:avLst/>
          </a:prstGeom>
          <a:noFill/>
        </p:spPr>
        <p:txBody>
          <a:bodyPr wrap="square" anchor="t" lIns="0" rIns="0" tIns="0" bIns="0">
            <a:spAutoFit/>
          </a:bodyPr>
          <a:lstStyle/>
          <a:p>
            <a:pPr algn="l">
              <a:lnSpc>
                <a:spcPct val="100000"/>
              </a:lnSpc>
            </a:pPr>
            <a:r>
              <a:rPr sz="1100" b="1">
                <a:solidFill>
                  <a:srgbClr val="C00000"/>
                </a:solidFill>
                <a:latin typeface="微软雅黑"/>
                <a:ea typeface="微软雅黑"/>
              </a:rPr>
              <a:t>PART 1 · 薪资与城市竞争力</a:t>
            </a:r>
          </a:p>
        </p:txBody>
      </p:sp>
      <p:sp>
        <p:nvSpPr>
          <p:cNvPr id="11" name="TextBox 10"/>
          <p:cNvSpPr txBox="1"/>
          <p:nvPr/>
        </p:nvSpPr>
        <p:spPr>
          <a:xfrm>
            <a:off x="502920" y="822960"/>
            <a:ext cx="11247120" cy="502920"/>
          </a:xfrm>
          <a:prstGeom prst="rect">
            <a:avLst/>
          </a:prstGeom>
          <a:noFill/>
        </p:spPr>
        <p:txBody>
          <a:bodyPr wrap="square" anchor="t" lIns="0" rIns="0" tIns="0" bIns="0">
            <a:spAutoFit/>
          </a:bodyPr>
          <a:lstStyle/>
          <a:p>
            <a:pPr algn="l">
              <a:lnSpc>
                <a:spcPct val="100000"/>
              </a:lnSpc>
            </a:pPr>
            <a:r>
              <a:rPr sz="2200" b="1">
                <a:solidFill>
                  <a:srgbClr val="003366"/>
                </a:solidFill>
                <a:latin typeface="微软雅黑"/>
                <a:ea typeface="微软雅黑"/>
              </a:rPr>
              <a:t>薪资中位 9000 元/月、分化极大；城市竞争靠“性价比 + 产业前景”</a:t>
            </a:r>
          </a:p>
        </p:txBody>
      </p:sp>
      <p:sp>
        <p:nvSpPr>
          <p:cNvPr id="12" name="Rounded Rectangle 11"/>
          <p:cNvSpPr/>
          <p:nvPr/>
        </p:nvSpPr>
        <p:spPr>
          <a:xfrm>
            <a:off x="502920" y="1554480"/>
            <a:ext cx="2743200" cy="1078992"/>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85800" y="1682496"/>
            <a:ext cx="2377440" cy="228600"/>
          </a:xfrm>
          <a:prstGeom prst="rect">
            <a:avLst/>
          </a:prstGeom>
          <a:noFill/>
        </p:spPr>
        <p:txBody>
          <a:bodyPr wrap="square" anchor="t" lIns="0" rIns="0" tIns="0" bIns="0">
            <a:spAutoFit/>
          </a:bodyPr>
          <a:lstStyle/>
          <a:p>
            <a:pPr algn="l">
              <a:lnSpc>
                <a:spcPct val="100000"/>
              </a:lnSpc>
            </a:pPr>
            <a:r>
              <a:rPr sz="1050" b="0">
                <a:solidFill>
                  <a:srgbClr val="666666"/>
                </a:solidFill>
                <a:latin typeface="微软雅黑"/>
                <a:ea typeface="微软雅黑"/>
              </a:rPr>
              <a:t>P25 分位</a:t>
            </a:r>
          </a:p>
        </p:txBody>
      </p:sp>
      <p:sp>
        <p:nvSpPr>
          <p:cNvPr id="14" name="TextBox 13"/>
          <p:cNvSpPr txBox="1"/>
          <p:nvPr/>
        </p:nvSpPr>
        <p:spPr>
          <a:xfrm>
            <a:off x="685800" y="1901952"/>
            <a:ext cx="2377440" cy="457200"/>
          </a:xfrm>
          <a:prstGeom prst="rect">
            <a:avLst/>
          </a:prstGeom>
          <a:noFill/>
        </p:spPr>
        <p:txBody>
          <a:bodyPr wrap="square" anchor="t" lIns="0" rIns="0" tIns="0" bIns="0">
            <a:spAutoFit/>
          </a:bodyPr>
          <a:lstStyle/>
          <a:p>
            <a:pPr algn="l">
              <a:lnSpc>
                <a:spcPct val="115000"/>
              </a:lnSpc>
            </a:pPr>
            <a:r>
              <a:rPr sz="2800" b="1">
                <a:solidFill>
                  <a:srgbClr val="003366"/>
                </a:solidFill>
                <a:latin typeface="微软雅黑"/>
                <a:ea typeface="微软雅黑"/>
              </a:rPr>
              <a:t>6.5</a:t>
            </a:r>
            <a:r>
              <a:rPr sz="1200" b="0">
                <a:solidFill>
                  <a:srgbClr val="666666"/>
                </a:solidFill>
                <a:latin typeface="微软雅黑"/>
                <a:ea typeface="微软雅黑"/>
              </a:rPr>
              <a:t>  千/月</a:t>
            </a:r>
          </a:p>
        </p:txBody>
      </p:sp>
      <p:sp>
        <p:nvSpPr>
          <p:cNvPr id="15" name="TextBox 14"/>
          <p:cNvSpPr txBox="1"/>
          <p:nvPr/>
        </p:nvSpPr>
        <p:spPr>
          <a:xfrm>
            <a:off x="685800" y="2377440"/>
            <a:ext cx="2377440" cy="219456"/>
          </a:xfrm>
          <a:prstGeom prst="rect">
            <a:avLst/>
          </a:prstGeom>
          <a:noFill/>
        </p:spPr>
        <p:txBody>
          <a:bodyPr wrap="square" anchor="t" lIns="0" rIns="0" tIns="0" bIns="0">
            <a:spAutoFit/>
          </a:bodyPr>
          <a:lstStyle/>
          <a:p>
            <a:pPr algn="l">
              <a:lnSpc>
                <a:spcPct val="100000"/>
              </a:lnSpc>
            </a:pPr>
            <a:r>
              <a:rPr sz="900" b="0">
                <a:solidFill>
                  <a:srgbClr val="999999"/>
                </a:solidFill>
                <a:latin typeface="微软雅黑"/>
                <a:ea typeface="微软雅黑"/>
              </a:rPr>
              <a:t>基础操作/初级岗</a:t>
            </a:r>
          </a:p>
        </p:txBody>
      </p:sp>
      <p:sp>
        <p:nvSpPr>
          <p:cNvPr id="16" name="Rounded Rectangle 15"/>
          <p:cNvSpPr/>
          <p:nvPr/>
        </p:nvSpPr>
        <p:spPr>
          <a:xfrm>
            <a:off x="3383280" y="1554480"/>
            <a:ext cx="2743200" cy="1078992"/>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3383280" y="1554480"/>
            <a:ext cx="2743200" cy="50292"/>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3566160" y="1682496"/>
            <a:ext cx="2377440" cy="228600"/>
          </a:xfrm>
          <a:prstGeom prst="rect">
            <a:avLst/>
          </a:prstGeom>
          <a:noFill/>
        </p:spPr>
        <p:txBody>
          <a:bodyPr wrap="square" anchor="t" lIns="0" rIns="0" tIns="0" bIns="0">
            <a:spAutoFit/>
          </a:bodyPr>
          <a:lstStyle/>
          <a:p>
            <a:pPr algn="l">
              <a:lnSpc>
                <a:spcPct val="100000"/>
              </a:lnSpc>
            </a:pPr>
            <a:r>
              <a:rPr sz="1050" b="0">
                <a:solidFill>
                  <a:srgbClr val="666666"/>
                </a:solidFill>
                <a:latin typeface="微软雅黑"/>
                <a:ea typeface="微软雅黑"/>
              </a:rPr>
              <a:t>中位数</a:t>
            </a:r>
          </a:p>
        </p:txBody>
      </p:sp>
      <p:sp>
        <p:nvSpPr>
          <p:cNvPr id="19" name="TextBox 18"/>
          <p:cNvSpPr txBox="1"/>
          <p:nvPr/>
        </p:nvSpPr>
        <p:spPr>
          <a:xfrm>
            <a:off x="3566160" y="1901952"/>
            <a:ext cx="2377440" cy="457200"/>
          </a:xfrm>
          <a:prstGeom prst="rect">
            <a:avLst/>
          </a:prstGeom>
          <a:noFill/>
        </p:spPr>
        <p:txBody>
          <a:bodyPr wrap="square" anchor="t" lIns="0" rIns="0" tIns="0" bIns="0">
            <a:spAutoFit/>
          </a:bodyPr>
          <a:lstStyle/>
          <a:p>
            <a:pPr algn="l">
              <a:lnSpc>
                <a:spcPct val="115000"/>
              </a:lnSpc>
            </a:pPr>
            <a:r>
              <a:rPr sz="2800" b="1">
                <a:solidFill>
                  <a:srgbClr val="C00000"/>
                </a:solidFill>
                <a:latin typeface="微软雅黑"/>
                <a:ea typeface="微软雅黑"/>
              </a:rPr>
              <a:t>9.0</a:t>
            </a:r>
            <a:r>
              <a:rPr sz="1200" b="0">
                <a:solidFill>
                  <a:srgbClr val="666666"/>
                </a:solidFill>
                <a:latin typeface="微软雅黑"/>
                <a:ea typeface="微软雅黑"/>
              </a:rPr>
              <a:t>  千/月</a:t>
            </a:r>
          </a:p>
        </p:txBody>
      </p:sp>
      <p:sp>
        <p:nvSpPr>
          <p:cNvPr id="20" name="TextBox 19"/>
          <p:cNvSpPr txBox="1"/>
          <p:nvPr/>
        </p:nvSpPr>
        <p:spPr>
          <a:xfrm>
            <a:off x="3566160" y="2377440"/>
            <a:ext cx="2377440" cy="219456"/>
          </a:xfrm>
          <a:prstGeom prst="rect">
            <a:avLst/>
          </a:prstGeom>
          <a:noFill/>
        </p:spPr>
        <p:txBody>
          <a:bodyPr wrap="square" anchor="t" lIns="0" rIns="0" tIns="0" bIns="0">
            <a:spAutoFit/>
          </a:bodyPr>
          <a:lstStyle/>
          <a:p>
            <a:pPr algn="l">
              <a:lnSpc>
                <a:spcPct val="100000"/>
              </a:lnSpc>
            </a:pPr>
            <a:r>
              <a:rPr sz="900" b="0">
                <a:solidFill>
                  <a:srgbClr val="999999"/>
                </a:solidFill>
                <a:latin typeface="微软雅黑"/>
                <a:ea typeface="微软雅黑"/>
              </a:rPr>
              <a:t>865 个明码标价职位</a:t>
            </a:r>
          </a:p>
        </p:txBody>
      </p:sp>
      <p:sp>
        <p:nvSpPr>
          <p:cNvPr id="21" name="Rounded Rectangle 20"/>
          <p:cNvSpPr/>
          <p:nvPr/>
        </p:nvSpPr>
        <p:spPr>
          <a:xfrm>
            <a:off x="6263640" y="1554480"/>
            <a:ext cx="2743200" cy="1078992"/>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6446520" y="1682496"/>
            <a:ext cx="2377440" cy="228600"/>
          </a:xfrm>
          <a:prstGeom prst="rect">
            <a:avLst/>
          </a:prstGeom>
          <a:noFill/>
        </p:spPr>
        <p:txBody>
          <a:bodyPr wrap="square" anchor="t" lIns="0" rIns="0" tIns="0" bIns="0">
            <a:spAutoFit/>
          </a:bodyPr>
          <a:lstStyle/>
          <a:p>
            <a:pPr algn="l">
              <a:lnSpc>
                <a:spcPct val="100000"/>
              </a:lnSpc>
            </a:pPr>
            <a:r>
              <a:rPr sz="1050" b="0">
                <a:solidFill>
                  <a:srgbClr val="666666"/>
                </a:solidFill>
                <a:latin typeface="微软雅黑"/>
                <a:ea typeface="微软雅黑"/>
              </a:rPr>
              <a:t>P75 分位</a:t>
            </a:r>
          </a:p>
        </p:txBody>
      </p:sp>
      <p:sp>
        <p:nvSpPr>
          <p:cNvPr id="23" name="TextBox 22"/>
          <p:cNvSpPr txBox="1"/>
          <p:nvPr/>
        </p:nvSpPr>
        <p:spPr>
          <a:xfrm>
            <a:off x="6446520" y="1901952"/>
            <a:ext cx="2377440" cy="457200"/>
          </a:xfrm>
          <a:prstGeom prst="rect">
            <a:avLst/>
          </a:prstGeom>
          <a:noFill/>
        </p:spPr>
        <p:txBody>
          <a:bodyPr wrap="square" anchor="t" lIns="0" rIns="0" tIns="0" bIns="0">
            <a:spAutoFit/>
          </a:bodyPr>
          <a:lstStyle/>
          <a:p>
            <a:pPr algn="l">
              <a:lnSpc>
                <a:spcPct val="115000"/>
              </a:lnSpc>
            </a:pPr>
            <a:r>
              <a:rPr sz="2800" b="1">
                <a:solidFill>
                  <a:srgbClr val="003366"/>
                </a:solidFill>
                <a:latin typeface="微软雅黑"/>
                <a:ea typeface="微软雅黑"/>
              </a:rPr>
              <a:t>1.25</a:t>
            </a:r>
            <a:r>
              <a:rPr sz="1200" b="0">
                <a:solidFill>
                  <a:srgbClr val="666666"/>
                </a:solidFill>
                <a:latin typeface="微软雅黑"/>
                <a:ea typeface="微软雅黑"/>
              </a:rPr>
              <a:t>  万/月</a:t>
            </a:r>
          </a:p>
        </p:txBody>
      </p:sp>
      <p:sp>
        <p:nvSpPr>
          <p:cNvPr id="24" name="TextBox 23"/>
          <p:cNvSpPr txBox="1"/>
          <p:nvPr/>
        </p:nvSpPr>
        <p:spPr>
          <a:xfrm>
            <a:off x="6446520" y="2377440"/>
            <a:ext cx="2377440" cy="219456"/>
          </a:xfrm>
          <a:prstGeom prst="rect">
            <a:avLst/>
          </a:prstGeom>
          <a:noFill/>
        </p:spPr>
        <p:txBody>
          <a:bodyPr wrap="square" anchor="t" lIns="0" rIns="0" tIns="0" bIns="0">
            <a:spAutoFit/>
          </a:bodyPr>
          <a:lstStyle/>
          <a:p>
            <a:pPr algn="l">
              <a:lnSpc>
                <a:spcPct val="100000"/>
              </a:lnSpc>
            </a:pPr>
            <a:r>
              <a:rPr sz="900" b="0">
                <a:solidFill>
                  <a:srgbClr val="999999"/>
                </a:solidFill>
                <a:latin typeface="微软雅黑"/>
                <a:ea typeface="微软雅黑"/>
              </a:rPr>
              <a:t>资深工程师区间</a:t>
            </a:r>
          </a:p>
        </p:txBody>
      </p:sp>
      <p:sp>
        <p:nvSpPr>
          <p:cNvPr id="25" name="Rounded Rectangle 24"/>
          <p:cNvSpPr/>
          <p:nvPr/>
        </p:nvSpPr>
        <p:spPr>
          <a:xfrm>
            <a:off x="9144000" y="1554480"/>
            <a:ext cx="2788920" cy="1078992"/>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9326880" y="1682496"/>
            <a:ext cx="2423160" cy="228600"/>
          </a:xfrm>
          <a:prstGeom prst="rect">
            <a:avLst/>
          </a:prstGeom>
          <a:noFill/>
        </p:spPr>
        <p:txBody>
          <a:bodyPr wrap="square" anchor="t" lIns="0" rIns="0" tIns="0" bIns="0">
            <a:spAutoFit/>
          </a:bodyPr>
          <a:lstStyle/>
          <a:p>
            <a:pPr algn="l">
              <a:lnSpc>
                <a:spcPct val="100000"/>
              </a:lnSpc>
            </a:pPr>
            <a:r>
              <a:rPr sz="1050" b="0">
                <a:solidFill>
                  <a:srgbClr val="666666"/>
                </a:solidFill>
                <a:latin typeface="微软雅黑"/>
                <a:ea typeface="微软雅黑"/>
              </a:rPr>
              <a:t>P90 分位</a:t>
            </a:r>
          </a:p>
        </p:txBody>
      </p:sp>
      <p:sp>
        <p:nvSpPr>
          <p:cNvPr id="27" name="TextBox 26"/>
          <p:cNvSpPr txBox="1"/>
          <p:nvPr/>
        </p:nvSpPr>
        <p:spPr>
          <a:xfrm>
            <a:off x="9326880" y="1901952"/>
            <a:ext cx="2423160" cy="457200"/>
          </a:xfrm>
          <a:prstGeom prst="rect">
            <a:avLst/>
          </a:prstGeom>
          <a:noFill/>
        </p:spPr>
        <p:txBody>
          <a:bodyPr wrap="square" anchor="t" lIns="0" rIns="0" tIns="0" bIns="0">
            <a:spAutoFit/>
          </a:bodyPr>
          <a:lstStyle/>
          <a:p>
            <a:pPr algn="l">
              <a:lnSpc>
                <a:spcPct val="115000"/>
              </a:lnSpc>
            </a:pPr>
            <a:r>
              <a:rPr sz="2800" b="1">
                <a:solidFill>
                  <a:srgbClr val="003366"/>
                </a:solidFill>
                <a:latin typeface="微软雅黑"/>
                <a:ea typeface="微软雅黑"/>
              </a:rPr>
              <a:t>1.95</a:t>
            </a:r>
            <a:r>
              <a:rPr sz="1200" b="0">
                <a:solidFill>
                  <a:srgbClr val="666666"/>
                </a:solidFill>
                <a:latin typeface="微软雅黑"/>
                <a:ea typeface="微软雅黑"/>
              </a:rPr>
              <a:t>  万/月</a:t>
            </a:r>
          </a:p>
        </p:txBody>
      </p:sp>
      <p:sp>
        <p:nvSpPr>
          <p:cNvPr id="28" name="TextBox 27"/>
          <p:cNvSpPr txBox="1"/>
          <p:nvPr/>
        </p:nvSpPr>
        <p:spPr>
          <a:xfrm>
            <a:off x="9326880" y="2377440"/>
            <a:ext cx="2423160" cy="219456"/>
          </a:xfrm>
          <a:prstGeom prst="rect">
            <a:avLst/>
          </a:prstGeom>
          <a:noFill/>
        </p:spPr>
        <p:txBody>
          <a:bodyPr wrap="square" anchor="t" lIns="0" rIns="0" tIns="0" bIns="0">
            <a:spAutoFit/>
          </a:bodyPr>
          <a:lstStyle/>
          <a:p>
            <a:pPr algn="l">
              <a:lnSpc>
                <a:spcPct val="100000"/>
              </a:lnSpc>
            </a:pPr>
            <a:r>
              <a:rPr sz="900" b="0">
                <a:solidFill>
                  <a:srgbClr val="999999"/>
                </a:solidFill>
                <a:latin typeface="微软雅黑"/>
                <a:ea typeface="微软雅黑"/>
              </a:rPr>
              <a:t>专家/架构级</a:t>
            </a:r>
          </a:p>
        </p:txBody>
      </p:sp>
      <p:sp>
        <p:nvSpPr>
          <p:cNvPr id="29" name="TextBox 28"/>
          <p:cNvSpPr txBox="1"/>
          <p:nvPr/>
        </p:nvSpPr>
        <p:spPr>
          <a:xfrm>
            <a:off x="502920" y="2880360"/>
            <a:ext cx="5486400" cy="274320"/>
          </a:xfrm>
          <a:prstGeom prst="rect">
            <a:avLst/>
          </a:prstGeom>
          <a:noFill/>
        </p:spPr>
        <p:txBody>
          <a:bodyPr wrap="square" anchor="t" lIns="0" rIns="0" tIns="0" bIns="0">
            <a:spAutoFit/>
          </a:bodyPr>
          <a:lstStyle/>
          <a:p>
            <a:pPr algn="l">
              <a:lnSpc>
                <a:spcPct val="100000"/>
              </a:lnSpc>
            </a:pPr>
            <a:r>
              <a:rPr sz="1250" b="1">
                <a:solidFill>
                  <a:srgbClr val="003366"/>
                </a:solidFill>
                <a:latin typeface="微软雅黑"/>
                <a:ea typeface="微软雅黑"/>
              </a:rPr>
              <a:t>各类别岗位平均薪资（万元/月）</a:t>
            </a:r>
          </a:p>
        </p:txBody>
      </p:sp>
      <p:sp>
        <p:nvSpPr>
          <p:cNvPr id="30" name="TextBox 29"/>
          <p:cNvSpPr txBox="1"/>
          <p:nvPr/>
        </p:nvSpPr>
        <p:spPr>
          <a:xfrm>
            <a:off x="502920" y="3232404"/>
            <a:ext cx="164592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软件 / 算法</a:t>
            </a:r>
          </a:p>
        </p:txBody>
      </p:sp>
      <p:sp>
        <p:nvSpPr>
          <p:cNvPr id="31" name="Rectangle 30"/>
          <p:cNvSpPr/>
          <p:nvPr/>
        </p:nvSpPr>
        <p:spPr>
          <a:xfrm>
            <a:off x="2258568" y="3246120"/>
            <a:ext cx="274320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Rectangle 31"/>
          <p:cNvSpPr/>
          <p:nvPr/>
        </p:nvSpPr>
        <p:spPr>
          <a:xfrm>
            <a:off x="2258568" y="3246120"/>
            <a:ext cx="2743200" cy="219456"/>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5111496" y="3232404"/>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1.53</a:t>
            </a:r>
          </a:p>
        </p:txBody>
      </p:sp>
      <p:sp>
        <p:nvSpPr>
          <p:cNvPr id="34" name="TextBox 33"/>
          <p:cNvSpPr txBox="1"/>
          <p:nvPr/>
        </p:nvSpPr>
        <p:spPr>
          <a:xfrm>
            <a:off x="502920" y="3616452"/>
            <a:ext cx="164592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电子 / 硬件 / 嵌入式</a:t>
            </a:r>
          </a:p>
        </p:txBody>
      </p:sp>
      <p:sp>
        <p:nvSpPr>
          <p:cNvPr id="35" name="Rectangle 34"/>
          <p:cNvSpPr/>
          <p:nvPr/>
        </p:nvSpPr>
        <p:spPr>
          <a:xfrm>
            <a:off x="2258568" y="3630168"/>
            <a:ext cx="274320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Rectangle 35"/>
          <p:cNvSpPr/>
          <p:nvPr/>
        </p:nvSpPr>
        <p:spPr>
          <a:xfrm>
            <a:off x="2258568" y="3630168"/>
            <a:ext cx="2725270" cy="219456"/>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5111496" y="3616452"/>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1.52</a:t>
            </a:r>
          </a:p>
        </p:txBody>
      </p:sp>
      <p:sp>
        <p:nvSpPr>
          <p:cNvPr id="38" name="TextBox 37"/>
          <p:cNvSpPr txBox="1"/>
          <p:nvPr/>
        </p:nvSpPr>
        <p:spPr>
          <a:xfrm>
            <a:off x="502920" y="4000499"/>
            <a:ext cx="164592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电气 / 自动化 / PLC</a:t>
            </a:r>
          </a:p>
        </p:txBody>
      </p:sp>
      <p:sp>
        <p:nvSpPr>
          <p:cNvPr id="39" name="Rectangle 38"/>
          <p:cNvSpPr/>
          <p:nvPr/>
        </p:nvSpPr>
        <p:spPr>
          <a:xfrm>
            <a:off x="2258568" y="4014215"/>
            <a:ext cx="274320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Rectangle 39"/>
          <p:cNvSpPr/>
          <p:nvPr/>
        </p:nvSpPr>
        <p:spPr>
          <a:xfrm>
            <a:off x="2258568" y="4014215"/>
            <a:ext cx="1990164" cy="219456"/>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TextBox 40"/>
          <p:cNvSpPr txBox="1"/>
          <p:nvPr/>
        </p:nvSpPr>
        <p:spPr>
          <a:xfrm>
            <a:off x="5111496" y="4000499"/>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1.11</a:t>
            </a:r>
          </a:p>
        </p:txBody>
      </p:sp>
      <p:sp>
        <p:nvSpPr>
          <p:cNvPr id="42" name="TextBox 41"/>
          <p:cNvSpPr txBox="1"/>
          <p:nvPr/>
        </p:nvSpPr>
        <p:spPr>
          <a:xfrm>
            <a:off x="502920" y="4384548"/>
            <a:ext cx="164592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半导体 / 芯片</a:t>
            </a:r>
          </a:p>
        </p:txBody>
      </p:sp>
      <p:sp>
        <p:nvSpPr>
          <p:cNvPr id="43" name="Rectangle 42"/>
          <p:cNvSpPr/>
          <p:nvPr/>
        </p:nvSpPr>
        <p:spPr>
          <a:xfrm>
            <a:off x="2258568" y="4398264"/>
            <a:ext cx="274320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4" name="Rectangle 43"/>
          <p:cNvSpPr/>
          <p:nvPr/>
        </p:nvSpPr>
        <p:spPr>
          <a:xfrm>
            <a:off x="2258568" y="4398264"/>
            <a:ext cx="1792941" cy="219456"/>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5" name="TextBox 44"/>
          <p:cNvSpPr txBox="1"/>
          <p:nvPr/>
        </p:nvSpPr>
        <p:spPr>
          <a:xfrm>
            <a:off x="5111496" y="4384548"/>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1.00</a:t>
            </a:r>
          </a:p>
        </p:txBody>
      </p:sp>
      <p:sp>
        <p:nvSpPr>
          <p:cNvPr id="46" name="TextBox 45"/>
          <p:cNvSpPr txBox="1"/>
          <p:nvPr/>
        </p:nvSpPr>
        <p:spPr>
          <a:xfrm>
            <a:off x="502920" y="4768596"/>
            <a:ext cx="164592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质量 / 体系</a:t>
            </a:r>
          </a:p>
        </p:txBody>
      </p:sp>
      <p:sp>
        <p:nvSpPr>
          <p:cNvPr id="47" name="Rectangle 46"/>
          <p:cNvSpPr/>
          <p:nvPr/>
        </p:nvSpPr>
        <p:spPr>
          <a:xfrm>
            <a:off x="2258568" y="4782312"/>
            <a:ext cx="274320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8" name="Rectangle 47"/>
          <p:cNvSpPr/>
          <p:nvPr/>
        </p:nvSpPr>
        <p:spPr>
          <a:xfrm>
            <a:off x="2258568" y="4782312"/>
            <a:ext cx="1559858" cy="219456"/>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9" name="TextBox 48"/>
          <p:cNvSpPr txBox="1"/>
          <p:nvPr/>
        </p:nvSpPr>
        <p:spPr>
          <a:xfrm>
            <a:off x="5111496" y="4768596"/>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0.87</a:t>
            </a:r>
          </a:p>
        </p:txBody>
      </p:sp>
      <p:sp>
        <p:nvSpPr>
          <p:cNvPr id="50" name="TextBox 49"/>
          <p:cNvSpPr txBox="1"/>
          <p:nvPr/>
        </p:nvSpPr>
        <p:spPr>
          <a:xfrm>
            <a:off x="502920" y="5152644"/>
            <a:ext cx="164592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机械 / 结构 / 工艺</a:t>
            </a:r>
          </a:p>
        </p:txBody>
      </p:sp>
      <p:sp>
        <p:nvSpPr>
          <p:cNvPr id="51" name="Rectangle 50"/>
          <p:cNvSpPr/>
          <p:nvPr/>
        </p:nvSpPr>
        <p:spPr>
          <a:xfrm>
            <a:off x="2258568" y="5166360"/>
            <a:ext cx="274320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2" name="Rectangle 51"/>
          <p:cNvSpPr/>
          <p:nvPr/>
        </p:nvSpPr>
        <p:spPr>
          <a:xfrm>
            <a:off x="2258568" y="5166360"/>
            <a:ext cx="1416423" cy="219456"/>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3" name="TextBox 52"/>
          <p:cNvSpPr txBox="1"/>
          <p:nvPr/>
        </p:nvSpPr>
        <p:spPr>
          <a:xfrm>
            <a:off x="5111496" y="5152644"/>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0.79</a:t>
            </a:r>
          </a:p>
        </p:txBody>
      </p:sp>
      <p:sp>
        <p:nvSpPr>
          <p:cNvPr id="54" name="TextBox 53"/>
          <p:cNvSpPr txBox="1"/>
          <p:nvPr/>
        </p:nvSpPr>
        <p:spPr>
          <a:xfrm>
            <a:off x="6675120" y="2880360"/>
            <a:ext cx="4937760" cy="274320"/>
          </a:xfrm>
          <a:prstGeom prst="rect">
            <a:avLst/>
          </a:prstGeom>
          <a:noFill/>
        </p:spPr>
        <p:txBody>
          <a:bodyPr wrap="square" anchor="t" lIns="0" rIns="0" tIns="0" bIns="0">
            <a:spAutoFit/>
          </a:bodyPr>
          <a:lstStyle/>
          <a:p>
            <a:pPr algn="l">
              <a:lnSpc>
                <a:spcPct val="100000"/>
              </a:lnSpc>
            </a:pPr>
            <a:r>
              <a:rPr sz="1250" b="1">
                <a:solidFill>
                  <a:srgbClr val="003366"/>
                </a:solidFill>
                <a:latin typeface="微软雅黑"/>
                <a:ea typeface="微软雅黑"/>
              </a:rPr>
              <a:t>真实高薪在招岗位样例</a:t>
            </a:r>
          </a:p>
        </p:txBody>
      </p:sp>
      <p:graphicFrame>
        <p:nvGraphicFramePr>
          <p:cNvPr id="55" name="Table 54"/>
          <p:cNvGraphicFramePr>
            <a:graphicFrameLocks noGrp="1"/>
          </p:cNvGraphicFramePr>
          <p:nvPr/>
        </p:nvGraphicFramePr>
        <p:xfrm>
          <a:off x="6675120" y="3246120"/>
          <a:ext cx="4983480" cy="1499616"/>
        </p:xfrm>
        <a:graphic>
          <a:graphicData uri="http://schemas.openxmlformats.org/drawingml/2006/table">
            <a:tbl>
              <a:tblPr>
                <a:tableStyleId>{5C22544A-7EE6-4342-B048-85BDC9FD1C3A}</a:tableStyleId>
              </a:tblPr>
              <a:tblGrid>
                <a:gridCol w="1965960"/>
                <a:gridCol w="1600200"/>
                <a:gridCol w="1417320"/>
              </a:tblGrid>
              <a:tr h="329184">
                <a:tc>
                  <a:txBody>
                    <a:bodyPr wrap="square"/>
                    <a:lstStyle/>
                    <a:p>
                      <a:pPr algn="l"/>
                      <a:r>
                        <a:rPr sz="1050" b="1">
                          <a:solidFill>
                            <a:srgbClr val="003366"/>
                          </a:solidFill>
                          <a:latin typeface="微软雅黑"/>
                          <a:ea typeface="微软雅黑"/>
                        </a:rPr>
                        <a:t>岗位</a:t>
                      </a:r>
                    </a:p>
                  </a:txBody>
                  <a:tcPr marL="91440" marR="73152" marT="27432" marB="27432" anchor="ctr">
                    <a:solidFill>
                      <a:srgbClr val="F7F7F7"/>
                    </a:solidFill>
                  </a:tcPr>
                </a:tc>
                <a:tc>
                  <a:txBody>
                    <a:bodyPr wrap="square"/>
                    <a:lstStyle/>
                    <a:p>
                      <a:pPr algn="l"/>
                      <a:r>
                        <a:rPr sz="1050" b="1">
                          <a:solidFill>
                            <a:srgbClr val="003366"/>
                          </a:solidFill>
                          <a:latin typeface="微软雅黑"/>
                          <a:ea typeface="微软雅黑"/>
                        </a:rPr>
                        <a:t>月薪</a:t>
                      </a:r>
                    </a:p>
                  </a:txBody>
                  <a:tcPr marL="91440" marR="73152" marT="27432" marB="27432" anchor="ctr">
                    <a:solidFill>
                      <a:srgbClr val="F7F7F7"/>
                    </a:solidFill>
                  </a:tcPr>
                </a:tc>
                <a:tc>
                  <a:txBody>
                    <a:bodyPr wrap="square"/>
                    <a:lstStyle/>
                    <a:p>
                      <a:pPr algn="l"/>
                      <a:r>
                        <a:rPr sz="1050" b="1">
                          <a:solidFill>
                            <a:srgbClr val="003366"/>
                          </a:solidFill>
                          <a:latin typeface="微软雅黑"/>
                          <a:ea typeface="微软雅黑"/>
                        </a:rPr>
                        <a:t>要求</a:t>
                      </a:r>
                    </a:p>
                  </a:txBody>
                  <a:tcPr marL="91440" marR="73152" marT="27432" marB="27432" anchor="ctr">
                    <a:solidFill>
                      <a:srgbClr val="F7F7F7"/>
                    </a:solidFill>
                  </a:tcPr>
                </a:tc>
              </a:tr>
              <a:tr h="292608">
                <a:tc>
                  <a:txBody>
                    <a:bodyPr wrap="square"/>
                    <a:lstStyle/>
                    <a:p>
                      <a:pPr algn="l"/>
                      <a:r>
                        <a:rPr sz="1050" b="0">
                          <a:solidFill>
                            <a:srgbClr val="333333"/>
                          </a:solidFill>
                          <a:latin typeface="微软雅黑"/>
                          <a:ea typeface="微软雅黑"/>
                        </a:rPr>
                        <a:t>CPU架构工程师</a:t>
                      </a:r>
                    </a:p>
                  </a:txBody>
                  <a:tcPr marL="91440" marR="73152" marT="27432" marB="27432" anchor="ctr"/>
                </a:tc>
                <a:tc>
                  <a:txBody>
                    <a:bodyPr wrap="square"/>
                    <a:lstStyle/>
                    <a:p>
                      <a:pPr algn="l"/>
                      <a:r>
                        <a:rPr sz="1050" b="1">
                          <a:solidFill>
                            <a:srgbClr val="C00000"/>
                          </a:solidFill>
                          <a:latin typeface="微软雅黑"/>
                          <a:ea typeface="微软雅黑"/>
                        </a:rPr>
                        <a:t>3-6万·14薪</a:t>
                      </a:r>
                    </a:p>
                  </a:txBody>
                  <a:tcPr marL="91440" marR="73152" marT="27432" marB="27432" anchor="ctr"/>
                </a:tc>
                <a:tc>
                  <a:txBody>
                    <a:bodyPr wrap="square"/>
                    <a:lstStyle/>
                    <a:p>
                      <a:pPr algn="l"/>
                      <a:r>
                        <a:rPr sz="1050" b="0">
                          <a:solidFill>
                            <a:srgbClr val="333333"/>
                          </a:solidFill>
                          <a:latin typeface="微软雅黑"/>
                          <a:ea typeface="微软雅黑"/>
                        </a:rPr>
                        <a:t>硕士 · 5-10年</a:t>
                      </a:r>
                    </a:p>
                  </a:txBody>
                  <a:tcPr marL="91440" marR="73152" marT="27432" marB="27432" anchor="ctr"/>
                </a:tc>
              </a:tr>
              <a:tr h="292608">
                <a:tc>
                  <a:txBody>
                    <a:bodyPr wrap="square"/>
                    <a:lstStyle/>
                    <a:p>
                      <a:pPr algn="l"/>
                      <a:r>
                        <a:rPr sz="1050" b="0">
                          <a:solidFill>
                            <a:srgbClr val="333333"/>
                          </a:solidFill>
                          <a:latin typeface="微软雅黑"/>
                          <a:ea typeface="微软雅黑"/>
                        </a:rPr>
                        <a:t>BOP系统专家</a:t>
                      </a:r>
                    </a:p>
                  </a:txBody>
                  <a:tcPr marL="91440" marR="73152" marT="27432" marB="27432" anchor="ctr"/>
                </a:tc>
                <a:tc>
                  <a:txBody>
                    <a:bodyPr wrap="square"/>
                    <a:lstStyle/>
                    <a:p>
                      <a:pPr algn="l"/>
                      <a:r>
                        <a:rPr sz="1050" b="1">
                          <a:solidFill>
                            <a:srgbClr val="C00000"/>
                          </a:solidFill>
                          <a:latin typeface="微软雅黑"/>
                          <a:ea typeface="微软雅黑"/>
                        </a:rPr>
                        <a:t>3.5-5.5万·13薪</a:t>
                      </a:r>
                    </a:p>
                  </a:txBody>
                  <a:tcPr marL="91440" marR="73152" marT="27432" marB="27432" anchor="ctr"/>
                </a:tc>
                <a:tc>
                  <a:txBody>
                    <a:bodyPr wrap="square"/>
                    <a:lstStyle/>
                    <a:p>
                      <a:pPr algn="l"/>
                      <a:r>
                        <a:rPr sz="1050" b="0">
                          <a:solidFill>
                            <a:srgbClr val="333333"/>
                          </a:solidFill>
                          <a:latin typeface="微软雅黑"/>
                          <a:ea typeface="微软雅黑"/>
                        </a:rPr>
                        <a:t>本科 · 10年+</a:t>
                      </a:r>
                    </a:p>
                  </a:txBody>
                  <a:tcPr marL="91440" marR="73152" marT="27432" marB="27432" anchor="ctr"/>
                </a:tc>
              </a:tr>
              <a:tr h="292608">
                <a:tc>
                  <a:txBody>
                    <a:bodyPr wrap="square"/>
                    <a:lstStyle/>
                    <a:p>
                      <a:pPr algn="l"/>
                      <a:r>
                        <a:rPr sz="1050" b="0">
                          <a:solidFill>
                            <a:srgbClr val="333333"/>
                          </a:solidFill>
                          <a:latin typeface="微软雅黑"/>
                          <a:ea typeface="微软雅黑"/>
                        </a:rPr>
                        <a:t>总工（新能源方向）</a:t>
                      </a:r>
                    </a:p>
                  </a:txBody>
                  <a:tcPr marL="91440" marR="73152" marT="27432" marB="27432" anchor="ctr"/>
                </a:tc>
                <a:tc>
                  <a:txBody>
                    <a:bodyPr wrap="square"/>
                    <a:lstStyle/>
                    <a:p>
                      <a:pPr algn="l"/>
                      <a:r>
                        <a:rPr sz="1050" b="1">
                          <a:solidFill>
                            <a:srgbClr val="C00000"/>
                          </a:solidFill>
                          <a:latin typeface="微软雅黑"/>
                          <a:ea typeface="微软雅黑"/>
                        </a:rPr>
                        <a:t>2.5-5万·14薪</a:t>
                      </a:r>
                    </a:p>
                  </a:txBody>
                  <a:tcPr marL="91440" marR="73152" marT="27432" marB="27432" anchor="ctr"/>
                </a:tc>
                <a:tc>
                  <a:txBody>
                    <a:bodyPr wrap="square"/>
                    <a:lstStyle/>
                    <a:p>
                      <a:pPr algn="l"/>
                      <a:r>
                        <a:rPr sz="1050" b="0">
                          <a:solidFill>
                            <a:srgbClr val="333333"/>
                          </a:solidFill>
                          <a:latin typeface="微软雅黑"/>
                          <a:ea typeface="微软雅黑"/>
                        </a:rPr>
                        <a:t>本科 · 5-10年</a:t>
                      </a:r>
                    </a:p>
                  </a:txBody>
                  <a:tcPr marL="91440" marR="73152" marT="27432" marB="27432" anchor="ctr"/>
                </a:tc>
              </a:tr>
              <a:tr h="292608">
                <a:tc>
                  <a:txBody>
                    <a:bodyPr wrap="square"/>
                    <a:lstStyle/>
                    <a:p>
                      <a:pPr algn="l"/>
                      <a:r>
                        <a:rPr sz="1050" b="0">
                          <a:solidFill>
                            <a:srgbClr val="333333"/>
                          </a:solidFill>
                          <a:latin typeface="微软雅黑"/>
                          <a:ea typeface="微软雅黑"/>
                        </a:rPr>
                        <a:t>SiC/GaN设计工程师</a:t>
                      </a:r>
                    </a:p>
                  </a:txBody>
                  <a:tcPr marL="91440" marR="73152" marT="27432" marB="27432" anchor="ctr"/>
                </a:tc>
                <a:tc>
                  <a:txBody>
                    <a:bodyPr wrap="square"/>
                    <a:lstStyle/>
                    <a:p>
                      <a:pPr algn="l"/>
                      <a:r>
                        <a:rPr sz="1050" b="1">
                          <a:solidFill>
                            <a:srgbClr val="C00000"/>
                          </a:solidFill>
                          <a:latin typeface="微软雅黑"/>
                          <a:ea typeface="微软雅黑"/>
                        </a:rPr>
                        <a:t>2-4万·14薪</a:t>
                      </a:r>
                    </a:p>
                  </a:txBody>
                  <a:tcPr marL="91440" marR="73152" marT="27432" marB="27432" anchor="ctr"/>
                </a:tc>
                <a:tc>
                  <a:txBody>
                    <a:bodyPr wrap="square"/>
                    <a:lstStyle/>
                    <a:p>
                      <a:pPr algn="l"/>
                      <a:r>
                        <a:rPr sz="1050" b="0">
                          <a:solidFill>
                            <a:srgbClr val="333333"/>
                          </a:solidFill>
                          <a:latin typeface="微软雅黑"/>
                          <a:ea typeface="微软雅黑"/>
                        </a:rPr>
                        <a:t>硕士 · 3-5年</a:t>
                      </a:r>
                    </a:p>
                  </a:txBody>
                  <a:tcPr marL="91440" marR="73152" marT="27432" marB="27432" anchor="ctr"/>
                </a:tc>
              </a:tr>
            </a:tbl>
          </a:graphicData>
        </a:graphic>
      </p:graphicFrame>
      <p:sp>
        <p:nvSpPr>
          <p:cNvPr id="56" name="Rounded Rectangle 55"/>
          <p:cNvSpPr/>
          <p:nvPr/>
        </p:nvSpPr>
        <p:spPr>
          <a:xfrm>
            <a:off x="6675120" y="4846320"/>
            <a:ext cx="4983480" cy="658368"/>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7" name="Rectangle 56"/>
          <p:cNvSpPr/>
          <p:nvPr/>
        </p:nvSpPr>
        <p:spPr>
          <a:xfrm>
            <a:off x="6675120" y="4846320"/>
            <a:ext cx="64008" cy="658368"/>
          </a:xfrm>
          <a:prstGeom prst="rect">
            <a:avLst/>
          </a:prstGeom>
          <a:solidFill>
            <a:srgbClr val="B886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8" name="TextBox 57"/>
          <p:cNvSpPr txBox="1"/>
          <p:nvPr/>
        </p:nvSpPr>
        <p:spPr>
          <a:xfrm>
            <a:off x="6885432" y="4901184"/>
            <a:ext cx="4663440" cy="201168"/>
          </a:xfrm>
          <a:prstGeom prst="rect">
            <a:avLst/>
          </a:prstGeom>
          <a:noFill/>
        </p:spPr>
        <p:txBody>
          <a:bodyPr wrap="square" anchor="t" lIns="0" rIns="0" tIns="0" bIns="0">
            <a:spAutoFit/>
          </a:bodyPr>
          <a:lstStyle/>
          <a:p>
            <a:pPr algn="l">
              <a:lnSpc>
                <a:spcPct val="100000"/>
              </a:lnSpc>
            </a:pPr>
            <a:r>
              <a:rPr sz="1050" b="1">
                <a:solidFill>
                  <a:srgbClr val="003366"/>
                </a:solidFill>
                <a:latin typeface="微软雅黑"/>
                <a:ea typeface="微软雅黑"/>
              </a:rPr>
              <a:t>城市人才竞争力</a:t>
            </a:r>
          </a:p>
        </p:txBody>
      </p:sp>
      <p:sp>
        <p:nvSpPr>
          <p:cNvPr id="59" name="TextBox 58"/>
          <p:cNvSpPr txBox="1"/>
          <p:nvPr/>
        </p:nvSpPr>
        <p:spPr>
          <a:xfrm>
            <a:off x="6885432" y="5102352"/>
            <a:ext cx="4663440" cy="384048"/>
          </a:xfrm>
          <a:prstGeom prst="rect">
            <a:avLst/>
          </a:prstGeom>
          <a:noFill/>
        </p:spPr>
        <p:txBody>
          <a:bodyPr wrap="square" anchor="t" lIns="0" rIns="0" tIns="0" bIns="0">
            <a:spAutoFit/>
          </a:bodyPr>
          <a:lstStyle/>
          <a:p>
            <a:pPr algn="l">
              <a:lnSpc>
                <a:spcPct val="110000"/>
              </a:lnSpc>
            </a:pPr>
            <a:r>
              <a:rPr sz="900" b="0">
                <a:solidFill>
                  <a:srgbClr val="444444"/>
                </a:solidFill>
                <a:latin typeface="微软雅黑"/>
                <a:ea typeface="微软雅黑"/>
              </a:rPr>
              <a:t>西安人才吸引力列全国第 20 位（智联×泽平宏观·2022）。薪酬低于一线但生活成本优势显著——话术：“同样的钱过更好的生活”+ 产业前景吸引回流。</a:t>
            </a:r>
          </a:p>
        </p:txBody>
      </p:sp>
      <p:sp>
        <p:nvSpPr>
          <p:cNvPr id="60" name="Rectangle 59"/>
          <p:cNvSpPr/>
          <p:nvPr/>
        </p:nvSpPr>
        <p:spPr>
          <a:xfrm>
            <a:off x="502920" y="5623560"/>
            <a:ext cx="54864" cy="566928"/>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1" name="Rounded Rectangle 60"/>
          <p:cNvSpPr/>
          <p:nvPr/>
        </p:nvSpPr>
        <p:spPr>
          <a:xfrm>
            <a:off x="557784" y="5623560"/>
            <a:ext cx="11128248" cy="566928"/>
          </a:xfrm>
          <a:prstGeom prst="roundRect">
            <a:avLst>
              <a:gd name="adj" fmla="val 80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2" name="TextBox 61"/>
          <p:cNvSpPr txBox="1"/>
          <p:nvPr/>
        </p:nvSpPr>
        <p:spPr>
          <a:xfrm>
            <a:off x="777240" y="5696712"/>
            <a:ext cx="10789920" cy="457200"/>
          </a:xfrm>
          <a:prstGeom prst="rect">
            <a:avLst/>
          </a:prstGeom>
          <a:noFill/>
        </p:spPr>
        <p:txBody>
          <a:bodyPr wrap="square" anchor="ctr" lIns="0" rIns="0" tIns="0" bIns="0">
            <a:spAutoFit/>
          </a:bodyPr>
          <a:lstStyle/>
          <a:p>
            <a:pPr algn="l">
              <a:lnSpc>
                <a:spcPct val="115000"/>
              </a:lnSpc>
            </a:pPr>
            <a:r>
              <a:rPr sz="1200" b="1">
                <a:solidFill>
                  <a:srgbClr val="003366"/>
                </a:solidFill>
                <a:latin typeface="微软雅黑"/>
                <a:ea typeface="微软雅黑"/>
              </a:rPr>
              <a:t>给HR的建议：</a:t>
            </a:r>
            <a:r>
              <a:rPr sz="1200" b="0">
                <a:solidFill>
                  <a:srgbClr val="333333"/>
                </a:solidFill>
                <a:latin typeface="微软雅黑"/>
                <a:ea typeface="微软雅黑"/>
              </a:rPr>
              <a:t>定价前先看市场分位。</a:t>
            </a:r>
            <a:r>
              <a:rPr sz="1200" b="1">
                <a:solidFill>
                  <a:srgbClr val="C00000"/>
                </a:solidFill>
                <a:latin typeface="微软雅黑"/>
                <a:ea typeface="微软雅黑"/>
              </a:rPr>
              <a:t>招不到人，先排查是不是价格问题</a:t>
            </a:r>
            <a:r>
              <a:rPr sz="1200" b="0">
                <a:solidFill>
                  <a:srgbClr val="333333"/>
                </a:solidFill>
                <a:latin typeface="微软雅黑"/>
                <a:ea typeface="微软雅黑"/>
              </a:rPr>
              <a:t>——智联可提供分岗位、跨城市的薪酬对标数据。</a:t>
            </a:r>
          </a:p>
        </p:txBody>
      </p:sp>
      <p:sp>
        <p:nvSpPr>
          <p:cNvPr id="63" name="TextBox 62"/>
          <p:cNvSpPr txBox="1"/>
          <p:nvPr/>
        </p:nvSpPr>
        <p:spPr>
          <a:xfrm>
            <a:off x="502920" y="6053328"/>
            <a:ext cx="11183112" cy="320040"/>
          </a:xfrm>
          <a:prstGeom prst="rect">
            <a:avLst/>
          </a:prstGeom>
          <a:noFill/>
        </p:spPr>
        <p:txBody>
          <a:bodyPr wrap="square" anchor="t" lIns="0" rIns="0" tIns="0" bIns="0">
            <a:spAutoFit/>
          </a:bodyPr>
          <a:lstStyle/>
          <a:p>
            <a:pPr algn="l">
              <a:lnSpc>
                <a:spcPct val="100000"/>
              </a:lnSpc>
            </a:pPr>
            <a:r>
              <a:rPr sz="850" b="0">
                <a:solidFill>
                  <a:srgbClr val="999999"/>
                </a:solidFill>
                <a:latin typeface="微软雅黑"/>
                <a:ea typeface="微软雅黑"/>
              </a:rPr>
              <a:t>薪资来源：智联招聘专区职位薪资统计（2026-08-17；剔除面议与实习后 865 个样本）；城市排名：智联招聘×泽平宏观《中国城市人才吸引力排名：2022》。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4572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502920" y="164592"/>
            <a:ext cx="310896" cy="310896"/>
          </a:xfrm>
          <a:prstGeom prst="roundRect">
            <a:avLst>
              <a:gd name="adj" fmla="val 8000"/>
            </a:avLst>
          </a:prstGeom>
          <a:solidFill>
            <a:srgbClr val="1A6DFF"/>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0" rIns="0" tIns="0" bIns="0"/>
          <a:lstStyle/>
          <a:p>
            <a:pPr algn="ctr"/>
            <a:r>
              <a:rPr sz="1600" b="1">
                <a:solidFill>
                  <a:srgbClr val="FFFFFF"/>
                </a:solidFill>
                <a:latin typeface="微软雅黑"/>
              </a:rPr>
              <a:t>Z</a:t>
            </a:r>
          </a:p>
        </p:txBody>
      </p:sp>
      <p:sp>
        <p:nvSpPr>
          <p:cNvPr id="4" name="TextBox 3"/>
          <p:cNvSpPr txBox="1"/>
          <p:nvPr/>
        </p:nvSpPr>
        <p:spPr>
          <a:xfrm>
            <a:off x="923544" y="146304"/>
            <a:ext cx="2194560" cy="384048"/>
          </a:xfrm>
          <a:prstGeom prst="rect">
            <a:avLst/>
          </a:prstGeom>
          <a:noFill/>
        </p:spPr>
        <p:txBody>
          <a:bodyPr wrap="square" anchor="ctr" lIns="0" rIns="0" tIns="0" bIns="0">
            <a:spAutoFit/>
          </a:bodyPr>
          <a:lstStyle/>
          <a:p>
            <a:pPr algn="l">
              <a:lnSpc>
                <a:spcPct val="100000"/>
              </a:lnSpc>
            </a:pPr>
            <a:r>
              <a:rPr sz="1500" b="1">
                <a:solidFill>
                  <a:srgbClr val="003366"/>
                </a:solidFill>
                <a:latin typeface="微软雅黑"/>
                <a:ea typeface="微软雅黑"/>
              </a:rPr>
              <a:t>智联招聘</a:t>
            </a:r>
          </a:p>
        </p:txBody>
      </p:sp>
      <p:sp>
        <p:nvSpPr>
          <p:cNvPr id="5" name="TextBox 4"/>
          <p:cNvSpPr txBox="1"/>
          <p:nvPr/>
        </p:nvSpPr>
        <p:spPr>
          <a:xfrm>
            <a:off x="923544" y="384048"/>
            <a:ext cx="2194560" cy="146304"/>
          </a:xfrm>
          <a:prstGeom prst="rect">
            <a:avLst/>
          </a:prstGeom>
          <a:noFill/>
        </p:spPr>
        <p:txBody>
          <a:bodyPr wrap="square" anchor="t" lIns="0" rIns="0" tIns="0" bIns="0">
            <a:spAutoFit/>
          </a:bodyPr>
          <a:lstStyle/>
          <a:p>
            <a:pPr algn="l">
              <a:lnSpc>
                <a:spcPct val="100000"/>
              </a:lnSpc>
            </a:pPr>
            <a:r>
              <a:rPr sz="700" b="0">
                <a:solidFill>
                  <a:srgbClr val="999999"/>
                </a:solidFill>
                <a:latin typeface="微软雅黑"/>
                <a:ea typeface="微软雅黑"/>
              </a:rPr>
              <a:t>ZHAOPIN.COM</a:t>
            </a:r>
          </a:p>
        </p:txBody>
      </p:sp>
      <p:sp>
        <p:nvSpPr>
          <p:cNvPr id="6" name="TextBox 5"/>
          <p:cNvSpPr txBox="1"/>
          <p:nvPr/>
        </p:nvSpPr>
        <p:spPr>
          <a:xfrm>
            <a:off x="8503920" y="201168"/>
            <a:ext cx="3200400" cy="274320"/>
          </a:xfrm>
          <a:prstGeom prst="rect">
            <a:avLst/>
          </a:prstGeom>
          <a:noFill/>
        </p:spPr>
        <p:txBody>
          <a:bodyPr wrap="square" anchor="t" lIns="0" rIns="0" tIns="0" bIns="0">
            <a:spAutoFit/>
          </a:bodyPr>
          <a:lstStyle/>
          <a:p>
            <a:pPr algn="r">
              <a:lnSpc>
                <a:spcPct val="100000"/>
              </a:lnSpc>
            </a:pPr>
            <a:r>
              <a:rPr sz="1000" b="0">
                <a:solidFill>
                  <a:srgbClr val="999999"/>
                </a:solidFill>
                <a:latin typeface="微软雅黑"/>
                <a:ea typeface="微软雅黑"/>
              </a:rPr>
              <a:t>高端装备与智能制造专场 · 西安</a:t>
            </a:r>
          </a:p>
        </p:txBody>
      </p:sp>
      <p:sp>
        <p:nvSpPr>
          <p:cNvPr id="7" name="Rectangle 6"/>
          <p:cNvSpPr/>
          <p:nvPr/>
        </p:nvSpPr>
        <p:spPr>
          <a:xfrm>
            <a:off x="502920" y="6419088"/>
            <a:ext cx="11183112" cy="9525"/>
          </a:xfrm>
          <a:prstGeom prst="rect">
            <a:avLst/>
          </a:prstGeom>
          <a:solidFill>
            <a:srgbClr val="E4E7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492240"/>
            <a:ext cx="8229600" cy="274320"/>
          </a:xfrm>
          <a:prstGeom prst="rect">
            <a:avLst/>
          </a:prstGeom>
          <a:noFill/>
        </p:spPr>
        <p:txBody>
          <a:bodyPr wrap="square" anchor="t" lIns="0" rIns="0" tIns="0" bIns="0">
            <a:spAutoFit/>
          </a:bodyPr>
          <a:lstStyle/>
          <a:p>
            <a:pPr algn="l">
              <a:lnSpc>
                <a:spcPct val="100000"/>
              </a:lnSpc>
            </a:pPr>
            <a:r>
              <a:rPr sz="850" b="0">
                <a:solidFill>
                  <a:srgbClr val="999999"/>
                </a:solidFill>
                <a:latin typeface="微软雅黑"/>
                <a:ea typeface="微软雅黑"/>
              </a:rPr>
              <a:t>智联招聘西安分公司 ｜ 客户交流资料 · 数据截至 2026-08-17</a:t>
            </a:r>
          </a:p>
        </p:txBody>
      </p:sp>
      <p:sp>
        <p:nvSpPr>
          <p:cNvPr id="9" name="TextBox 8"/>
          <p:cNvSpPr txBox="1"/>
          <p:nvPr/>
        </p:nvSpPr>
        <p:spPr>
          <a:xfrm>
            <a:off x="10515600" y="6492240"/>
            <a:ext cx="1170432" cy="274320"/>
          </a:xfrm>
          <a:prstGeom prst="rect">
            <a:avLst/>
          </a:prstGeom>
          <a:noFill/>
        </p:spPr>
        <p:txBody>
          <a:bodyPr wrap="square" anchor="t" lIns="0" rIns="0" tIns="0" bIns="0">
            <a:spAutoFit/>
          </a:bodyPr>
          <a:lstStyle/>
          <a:p>
            <a:pPr algn="r">
              <a:lnSpc>
                <a:spcPct val="100000"/>
              </a:lnSpc>
            </a:pPr>
            <a:r>
              <a:rPr sz="900" b="1">
                <a:solidFill>
                  <a:srgbClr val="003366"/>
                </a:solidFill>
                <a:latin typeface="微软雅黑"/>
                <a:ea typeface="微软雅黑"/>
              </a:rPr>
              <a:t>13 / 23</a:t>
            </a:r>
          </a:p>
        </p:txBody>
      </p:sp>
      <p:sp>
        <p:nvSpPr>
          <p:cNvPr id="10" name="TextBox 9"/>
          <p:cNvSpPr txBox="1"/>
          <p:nvPr/>
        </p:nvSpPr>
        <p:spPr>
          <a:xfrm>
            <a:off x="822960" y="2103120"/>
            <a:ext cx="5486400" cy="320040"/>
          </a:xfrm>
          <a:prstGeom prst="rect">
            <a:avLst/>
          </a:prstGeom>
          <a:noFill/>
        </p:spPr>
        <p:txBody>
          <a:bodyPr wrap="square" anchor="t" lIns="0" rIns="0" tIns="0" bIns="0">
            <a:spAutoFit/>
          </a:bodyPr>
          <a:lstStyle/>
          <a:p>
            <a:pPr algn="l">
              <a:lnSpc>
                <a:spcPct val="100000"/>
              </a:lnSpc>
            </a:pPr>
            <a:r>
              <a:rPr sz="1500" b="1">
                <a:solidFill>
                  <a:srgbClr val="C00000"/>
                </a:solidFill>
                <a:latin typeface="微软雅黑"/>
                <a:ea typeface="微软雅黑"/>
              </a:rPr>
              <a:t>PART 2</a:t>
            </a:r>
          </a:p>
        </p:txBody>
      </p:sp>
      <p:sp>
        <p:nvSpPr>
          <p:cNvPr id="11" name="TextBox 10"/>
          <p:cNvSpPr txBox="1"/>
          <p:nvPr/>
        </p:nvSpPr>
        <p:spPr>
          <a:xfrm>
            <a:off x="822960" y="2468880"/>
            <a:ext cx="10058400" cy="822960"/>
          </a:xfrm>
          <a:prstGeom prst="rect">
            <a:avLst/>
          </a:prstGeom>
          <a:noFill/>
        </p:spPr>
        <p:txBody>
          <a:bodyPr wrap="square" anchor="t" lIns="0" rIns="0" tIns="0" bIns="0">
            <a:spAutoFit/>
          </a:bodyPr>
          <a:lstStyle/>
          <a:p>
            <a:pPr algn="l">
              <a:lnSpc>
                <a:spcPct val="100000"/>
              </a:lnSpc>
            </a:pPr>
            <a:r>
              <a:rPr sz="4000" b="1">
                <a:solidFill>
                  <a:srgbClr val="003366"/>
                </a:solidFill>
                <a:latin typeface="微软雅黑"/>
                <a:ea typeface="微软雅黑"/>
              </a:rPr>
              <a:t>招聘痛点与破局打法</a:t>
            </a:r>
          </a:p>
        </p:txBody>
      </p:sp>
      <p:sp>
        <p:nvSpPr>
          <p:cNvPr id="12" name="TextBox 11"/>
          <p:cNvSpPr txBox="1"/>
          <p:nvPr/>
        </p:nvSpPr>
        <p:spPr>
          <a:xfrm>
            <a:off x="822960" y="3566160"/>
            <a:ext cx="9601200" cy="1005840"/>
          </a:xfrm>
          <a:prstGeom prst="rect">
            <a:avLst/>
          </a:prstGeom>
          <a:noFill/>
        </p:spPr>
        <p:txBody>
          <a:bodyPr wrap="square" anchor="t" lIns="0" rIns="0" tIns="0" bIns="0">
            <a:spAutoFit/>
          </a:bodyPr>
          <a:lstStyle/>
          <a:p>
            <a:pPr algn="l">
              <a:lnSpc>
                <a:spcPct val="140000"/>
              </a:lnSpc>
            </a:pPr>
            <a:r>
              <a:rPr sz="1450" b="0">
                <a:solidFill>
                  <a:srgbClr val="666666"/>
                </a:solidFill>
                <a:latin typeface="微软雅黑"/>
                <a:ea typeface="微软雅黑"/>
              </a:rPr>
              <a:t>招聘难不止一个问题：表层是四类卡点——C少、匹配不准、竞争激烈、周期过长；</a:t>
            </a:r>
          </a:p>
          <a:p>
            <a:pPr algn="l">
              <a:lnSpc>
                <a:spcPct val="140000"/>
              </a:lnSpc>
            </a:pPr>
            <a:r>
              <a:rPr sz="1450" b="0">
                <a:solidFill>
                  <a:srgbClr val="666666"/>
                </a:solidFill>
                <a:latin typeface="微软雅黑"/>
                <a:ea typeface="微软雅黑"/>
              </a:rPr>
              <a:t>往下挖，是高端制造人才供需的“五层困局”——先定位，再挖根因，最后开药方。</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4572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502920" y="164592"/>
            <a:ext cx="310896" cy="310896"/>
          </a:xfrm>
          <a:prstGeom prst="roundRect">
            <a:avLst>
              <a:gd name="adj" fmla="val 8000"/>
            </a:avLst>
          </a:prstGeom>
          <a:solidFill>
            <a:srgbClr val="1A6DFF"/>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0" rIns="0" tIns="0" bIns="0"/>
          <a:lstStyle/>
          <a:p>
            <a:pPr algn="ctr"/>
            <a:r>
              <a:rPr sz="1600" b="1">
                <a:solidFill>
                  <a:srgbClr val="FFFFFF"/>
                </a:solidFill>
                <a:latin typeface="微软雅黑"/>
              </a:rPr>
              <a:t>Z</a:t>
            </a:r>
          </a:p>
        </p:txBody>
      </p:sp>
      <p:sp>
        <p:nvSpPr>
          <p:cNvPr id="4" name="TextBox 3"/>
          <p:cNvSpPr txBox="1"/>
          <p:nvPr/>
        </p:nvSpPr>
        <p:spPr>
          <a:xfrm>
            <a:off x="923544" y="146304"/>
            <a:ext cx="2194560" cy="384048"/>
          </a:xfrm>
          <a:prstGeom prst="rect">
            <a:avLst/>
          </a:prstGeom>
          <a:noFill/>
        </p:spPr>
        <p:txBody>
          <a:bodyPr wrap="square" anchor="ctr" lIns="0" rIns="0" tIns="0" bIns="0">
            <a:spAutoFit/>
          </a:bodyPr>
          <a:lstStyle/>
          <a:p>
            <a:pPr algn="l">
              <a:lnSpc>
                <a:spcPct val="100000"/>
              </a:lnSpc>
            </a:pPr>
            <a:r>
              <a:rPr sz="1500" b="1">
                <a:solidFill>
                  <a:srgbClr val="003366"/>
                </a:solidFill>
                <a:latin typeface="微软雅黑"/>
                <a:ea typeface="微软雅黑"/>
              </a:rPr>
              <a:t>智联招聘</a:t>
            </a:r>
          </a:p>
        </p:txBody>
      </p:sp>
      <p:sp>
        <p:nvSpPr>
          <p:cNvPr id="5" name="TextBox 4"/>
          <p:cNvSpPr txBox="1"/>
          <p:nvPr/>
        </p:nvSpPr>
        <p:spPr>
          <a:xfrm>
            <a:off x="923544" y="384048"/>
            <a:ext cx="2194560" cy="146304"/>
          </a:xfrm>
          <a:prstGeom prst="rect">
            <a:avLst/>
          </a:prstGeom>
          <a:noFill/>
        </p:spPr>
        <p:txBody>
          <a:bodyPr wrap="square" anchor="t" lIns="0" rIns="0" tIns="0" bIns="0">
            <a:spAutoFit/>
          </a:bodyPr>
          <a:lstStyle/>
          <a:p>
            <a:pPr algn="l">
              <a:lnSpc>
                <a:spcPct val="100000"/>
              </a:lnSpc>
            </a:pPr>
            <a:r>
              <a:rPr sz="700" b="0">
                <a:solidFill>
                  <a:srgbClr val="999999"/>
                </a:solidFill>
                <a:latin typeface="微软雅黑"/>
                <a:ea typeface="微软雅黑"/>
              </a:rPr>
              <a:t>ZHAOPIN.COM</a:t>
            </a:r>
          </a:p>
        </p:txBody>
      </p:sp>
      <p:sp>
        <p:nvSpPr>
          <p:cNvPr id="6" name="TextBox 5"/>
          <p:cNvSpPr txBox="1"/>
          <p:nvPr/>
        </p:nvSpPr>
        <p:spPr>
          <a:xfrm>
            <a:off x="8503920" y="201168"/>
            <a:ext cx="3200400" cy="274320"/>
          </a:xfrm>
          <a:prstGeom prst="rect">
            <a:avLst/>
          </a:prstGeom>
          <a:noFill/>
        </p:spPr>
        <p:txBody>
          <a:bodyPr wrap="square" anchor="t" lIns="0" rIns="0" tIns="0" bIns="0">
            <a:spAutoFit/>
          </a:bodyPr>
          <a:lstStyle/>
          <a:p>
            <a:pPr algn="r">
              <a:lnSpc>
                <a:spcPct val="100000"/>
              </a:lnSpc>
            </a:pPr>
            <a:r>
              <a:rPr sz="1000" b="0">
                <a:solidFill>
                  <a:srgbClr val="999999"/>
                </a:solidFill>
                <a:latin typeface="微软雅黑"/>
                <a:ea typeface="微软雅黑"/>
              </a:rPr>
              <a:t>高端装备与智能制造专场 · 西安</a:t>
            </a:r>
          </a:p>
        </p:txBody>
      </p:sp>
      <p:sp>
        <p:nvSpPr>
          <p:cNvPr id="7" name="Rectangle 6"/>
          <p:cNvSpPr/>
          <p:nvPr/>
        </p:nvSpPr>
        <p:spPr>
          <a:xfrm>
            <a:off x="502920" y="6419088"/>
            <a:ext cx="11183112" cy="9525"/>
          </a:xfrm>
          <a:prstGeom prst="rect">
            <a:avLst/>
          </a:prstGeom>
          <a:solidFill>
            <a:srgbClr val="E4E7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492240"/>
            <a:ext cx="8229600" cy="274320"/>
          </a:xfrm>
          <a:prstGeom prst="rect">
            <a:avLst/>
          </a:prstGeom>
          <a:noFill/>
        </p:spPr>
        <p:txBody>
          <a:bodyPr wrap="square" anchor="t" lIns="0" rIns="0" tIns="0" bIns="0">
            <a:spAutoFit/>
          </a:bodyPr>
          <a:lstStyle/>
          <a:p>
            <a:pPr algn="l">
              <a:lnSpc>
                <a:spcPct val="100000"/>
              </a:lnSpc>
            </a:pPr>
            <a:r>
              <a:rPr sz="850" b="0">
                <a:solidFill>
                  <a:srgbClr val="999999"/>
                </a:solidFill>
                <a:latin typeface="微软雅黑"/>
                <a:ea typeface="微软雅黑"/>
              </a:rPr>
              <a:t>智联招聘西安分公司 ｜ 客户交流资料 · 数据截至 2026-08-17</a:t>
            </a:r>
          </a:p>
        </p:txBody>
      </p:sp>
      <p:sp>
        <p:nvSpPr>
          <p:cNvPr id="9" name="TextBox 8"/>
          <p:cNvSpPr txBox="1"/>
          <p:nvPr/>
        </p:nvSpPr>
        <p:spPr>
          <a:xfrm>
            <a:off x="10515600" y="6492240"/>
            <a:ext cx="1170432" cy="274320"/>
          </a:xfrm>
          <a:prstGeom prst="rect">
            <a:avLst/>
          </a:prstGeom>
          <a:noFill/>
        </p:spPr>
        <p:txBody>
          <a:bodyPr wrap="square" anchor="t" lIns="0" rIns="0" tIns="0" bIns="0">
            <a:spAutoFit/>
          </a:bodyPr>
          <a:lstStyle/>
          <a:p>
            <a:pPr algn="r">
              <a:lnSpc>
                <a:spcPct val="100000"/>
              </a:lnSpc>
            </a:pPr>
            <a:r>
              <a:rPr sz="900" b="1">
                <a:solidFill>
                  <a:srgbClr val="003366"/>
                </a:solidFill>
                <a:latin typeface="微软雅黑"/>
                <a:ea typeface="微软雅黑"/>
              </a:rPr>
              <a:t>14 / 23</a:t>
            </a:r>
          </a:p>
        </p:txBody>
      </p:sp>
      <p:sp>
        <p:nvSpPr>
          <p:cNvPr id="10" name="TextBox 9"/>
          <p:cNvSpPr txBox="1"/>
          <p:nvPr/>
        </p:nvSpPr>
        <p:spPr>
          <a:xfrm>
            <a:off x="502920" y="566928"/>
            <a:ext cx="10972800" cy="256032"/>
          </a:xfrm>
          <a:prstGeom prst="rect">
            <a:avLst/>
          </a:prstGeom>
          <a:noFill/>
        </p:spPr>
        <p:txBody>
          <a:bodyPr wrap="square" anchor="t" lIns="0" rIns="0" tIns="0" bIns="0">
            <a:spAutoFit/>
          </a:bodyPr>
          <a:lstStyle/>
          <a:p>
            <a:pPr algn="l">
              <a:lnSpc>
                <a:spcPct val="100000"/>
              </a:lnSpc>
            </a:pPr>
            <a:r>
              <a:rPr sz="1100" b="1">
                <a:solidFill>
                  <a:srgbClr val="C00000"/>
                </a:solidFill>
                <a:latin typeface="微软雅黑"/>
                <a:ea typeface="微软雅黑"/>
              </a:rPr>
              <a:t>PART 2 · 诊断框架</a:t>
            </a:r>
          </a:p>
        </p:txBody>
      </p:sp>
      <p:sp>
        <p:nvSpPr>
          <p:cNvPr id="11" name="TextBox 10"/>
          <p:cNvSpPr txBox="1"/>
          <p:nvPr/>
        </p:nvSpPr>
        <p:spPr>
          <a:xfrm>
            <a:off x="502920" y="822960"/>
            <a:ext cx="11247120" cy="502920"/>
          </a:xfrm>
          <a:prstGeom prst="rect">
            <a:avLst/>
          </a:prstGeom>
          <a:noFill/>
        </p:spPr>
        <p:txBody>
          <a:bodyPr wrap="square" anchor="t" lIns="0" rIns="0" tIns="0" bIns="0">
            <a:spAutoFit/>
          </a:bodyPr>
          <a:lstStyle/>
          <a:p>
            <a:pPr algn="l">
              <a:lnSpc>
                <a:spcPct val="100000"/>
              </a:lnSpc>
            </a:pPr>
            <a:r>
              <a:rPr sz="2200" b="1">
                <a:solidFill>
                  <a:srgbClr val="003366"/>
                </a:solidFill>
                <a:latin typeface="微软雅黑"/>
                <a:ea typeface="微软雅黑"/>
              </a:rPr>
              <a:t>“招聘难”要拆开看：先定位你的岗位卡在哪一个象限</a:t>
            </a:r>
          </a:p>
        </p:txBody>
      </p:sp>
      <p:sp>
        <p:nvSpPr>
          <p:cNvPr id="12" name="Rounded Rectangle 11"/>
          <p:cNvSpPr/>
          <p:nvPr/>
        </p:nvSpPr>
        <p:spPr>
          <a:xfrm>
            <a:off x="502920" y="1554480"/>
            <a:ext cx="5486400" cy="1463040"/>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502920" y="1554480"/>
            <a:ext cx="64008" cy="1463040"/>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04088" y="1682496"/>
            <a:ext cx="5120640" cy="274320"/>
          </a:xfrm>
          <a:prstGeom prst="rect">
            <a:avLst/>
          </a:prstGeom>
          <a:noFill/>
        </p:spPr>
        <p:txBody>
          <a:bodyPr wrap="square" anchor="t" lIns="0" rIns="0" tIns="0" bIns="0">
            <a:spAutoFit/>
          </a:bodyPr>
          <a:lstStyle/>
          <a:p>
            <a:pPr algn="l">
              <a:lnSpc>
                <a:spcPct val="100000"/>
              </a:lnSpc>
            </a:pPr>
            <a:r>
              <a:rPr sz="1350" b="1">
                <a:solidFill>
                  <a:srgbClr val="003366"/>
                </a:solidFill>
                <a:latin typeface="微软雅黑"/>
                <a:ea typeface="微软雅黑"/>
              </a:rPr>
              <a:t>① C少 —— 供给不足</a:t>
            </a:r>
          </a:p>
        </p:txBody>
      </p:sp>
      <p:sp>
        <p:nvSpPr>
          <p:cNvPr id="15" name="TextBox 14"/>
          <p:cNvSpPr txBox="1"/>
          <p:nvPr/>
        </p:nvSpPr>
        <p:spPr>
          <a:xfrm>
            <a:off x="704088" y="1975104"/>
            <a:ext cx="5120640" cy="237744"/>
          </a:xfrm>
          <a:prstGeom prst="rect">
            <a:avLst/>
          </a:prstGeom>
          <a:noFill/>
        </p:spPr>
        <p:txBody>
          <a:bodyPr wrap="square" anchor="t" lIns="0" rIns="0" tIns="0" bIns="0">
            <a:spAutoFit/>
          </a:bodyPr>
          <a:lstStyle/>
          <a:p>
            <a:pPr algn="l">
              <a:lnSpc>
                <a:spcPct val="100000"/>
              </a:lnSpc>
            </a:pPr>
            <a:r>
              <a:rPr sz="1000" b="1">
                <a:solidFill>
                  <a:srgbClr val="C00000"/>
                </a:solidFill>
                <a:latin typeface="微软雅黑"/>
                <a:ea typeface="微软雅黑"/>
              </a:rPr>
              <a:t>信号：曝光不少，但收简历寥寥</a:t>
            </a:r>
          </a:p>
        </p:txBody>
      </p:sp>
      <p:sp>
        <p:nvSpPr>
          <p:cNvPr id="16" name="TextBox 15"/>
          <p:cNvSpPr txBox="1"/>
          <p:nvPr/>
        </p:nvSpPr>
        <p:spPr>
          <a:xfrm>
            <a:off x="704088" y="2231136"/>
            <a:ext cx="5102352" cy="685800"/>
          </a:xfrm>
          <a:prstGeom prst="rect">
            <a:avLst/>
          </a:prstGeom>
          <a:noFill/>
        </p:spPr>
        <p:txBody>
          <a:bodyPr wrap="square" anchor="t" lIns="0" rIns="0" tIns="0" bIns="0">
            <a:spAutoFit/>
          </a:bodyPr>
          <a:lstStyle/>
          <a:p>
            <a:pPr algn="l">
              <a:lnSpc>
                <a:spcPct val="115000"/>
              </a:lnSpc>
            </a:pPr>
            <a:r>
              <a:rPr sz="1050" b="0">
                <a:solidFill>
                  <a:srgbClr val="444444"/>
                </a:solidFill>
                <a:latin typeface="微软雅黑"/>
                <a:ea typeface="微软雅黑"/>
              </a:rPr>
              <a:t>目标人群本身稀缺（如 SiC 设计、CPU 架构、资深 PLC）。西安本地存量不够，需跨行业/跨城市扩容。</a:t>
            </a:r>
          </a:p>
        </p:txBody>
      </p:sp>
      <p:sp>
        <p:nvSpPr>
          <p:cNvPr id="17" name="Rounded Rectangle 16"/>
          <p:cNvSpPr/>
          <p:nvPr/>
        </p:nvSpPr>
        <p:spPr>
          <a:xfrm>
            <a:off x="6190488" y="1554480"/>
            <a:ext cx="5486400" cy="1463040"/>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6190488" y="1554480"/>
            <a:ext cx="64008" cy="146304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391656" y="1682496"/>
            <a:ext cx="5120640" cy="274320"/>
          </a:xfrm>
          <a:prstGeom prst="rect">
            <a:avLst/>
          </a:prstGeom>
          <a:noFill/>
        </p:spPr>
        <p:txBody>
          <a:bodyPr wrap="square" anchor="t" lIns="0" rIns="0" tIns="0" bIns="0">
            <a:spAutoFit/>
          </a:bodyPr>
          <a:lstStyle/>
          <a:p>
            <a:pPr algn="l">
              <a:lnSpc>
                <a:spcPct val="100000"/>
              </a:lnSpc>
            </a:pPr>
            <a:r>
              <a:rPr sz="1350" b="1">
                <a:solidFill>
                  <a:srgbClr val="003366"/>
                </a:solidFill>
                <a:latin typeface="微软雅黑"/>
                <a:ea typeface="微软雅黑"/>
              </a:rPr>
              <a:t>② 匹配不准 —— 收得多但不对</a:t>
            </a:r>
          </a:p>
        </p:txBody>
      </p:sp>
      <p:sp>
        <p:nvSpPr>
          <p:cNvPr id="20" name="TextBox 19"/>
          <p:cNvSpPr txBox="1"/>
          <p:nvPr/>
        </p:nvSpPr>
        <p:spPr>
          <a:xfrm>
            <a:off x="6391656" y="1975104"/>
            <a:ext cx="5120640" cy="237744"/>
          </a:xfrm>
          <a:prstGeom prst="rect">
            <a:avLst/>
          </a:prstGeom>
          <a:noFill/>
        </p:spPr>
        <p:txBody>
          <a:bodyPr wrap="square" anchor="t" lIns="0" rIns="0" tIns="0" bIns="0">
            <a:spAutoFit/>
          </a:bodyPr>
          <a:lstStyle/>
          <a:p>
            <a:pPr algn="l">
              <a:lnSpc>
                <a:spcPct val="100000"/>
              </a:lnSpc>
            </a:pPr>
            <a:r>
              <a:rPr sz="1000" b="1">
                <a:solidFill>
                  <a:srgbClr val="C00000"/>
                </a:solidFill>
                <a:latin typeface="微软雅黑"/>
                <a:ea typeface="微软雅黑"/>
              </a:rPr>
              <a:t>信号：简历一大把，能进面试的没几个</a:t>
            </a:r>
          </a:p>
        </p:txBody>
      </p:sp>
      <p:sp>
        <p:nvSpPr>
          <p:cNvPr id="21" name="TextBox 20"/>
          <p:cNvSpPr txBox="1"/>
          <p:nvPr/>
        </p:nvSpPr>
        <p:spPr>
          <a:xfrm>
            <a:off x="6391656" y="2231136"/>
            <a:ext cx="5102352" cy="685800"/>
          </a:xfrm>
          <a:prstGeom prst="rect">
            <a:avLst/>
          </a:prstGeom>
          <a:noFill/>
        </p:spPr>
        <p:txBody>
          <a:bodyPr wrap="square" anchor="t" lIns="0" rIns="0" tIns="0" bIns="0">
            <a:spAutoFit/>
          </a:bodyPr>
          <a:lstStyle/>
          <a:p>
            <a:pPr algn="l">
              <a:lnSpc>
                <a:spcPct val="115000"/>
              </a:lnSpc>
            </a:pPr>
            <a:r>
              <a:rPr sz="1050" b="0">
                <a:solidFill>
                  <a:srgbClr val="444444"/>
                </a:solidFill>
                <a:latin typeface="微软雅黑"/>
                <a:ea typeface="微软雅黑"/>
              </a:rPr>
              <a:t>JD 只写岗位名不写技能（“西门子/PLC300”“IATF16949”这类关键词缺失），平台无法精准推送。</a:t>
            </a:r>
          </a:p>
        </p:txBody>
      </p:sp>
      <p:sp>
        <p:nvSpPr>
          <p:cNvPr id="22" name="Rounded Rectangle 21"/>
          <p:cNvSpPr/>
          <p:nvPr/>
        </p:nvSpPr>
        <p:spPr>
          <a:xfrm>
            <a:off x="502920" y="3154680"/>
            <a:ext cx="5486400" cy="1463040"/>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502920" y="3154680"/>
            <a:ext cx="64008" cy="1463040"/>
          </a:xfrm>
          <a:prstGeom prst="rect">
            <a:avLst/>
          </a:prstGeom>
          <a:solidFill>
            <a:srgbClr val="B886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04088" y="3282696"/>
            <a:ext cx="5120640" cy="274320"/>
          </a:xfrm>
          <a:prstGeom prst="rect">
            <a:avLst/>
          </a:prstGeom>
          <a:noFill/>
        </p:spPr>
        <p:txBody>
          <a:bodyPr wrap="square" anchor="t" lIns="0" rIns="0" tIns="0" bIns="0">
            <a:spAutoFit/>
          </a:bodyPr>
          <a:lstStyle/>
          <a:p>
            <a:pPr algn="l">
              <a:lnSpc>
                <a:spcPct val="100000"/>
              </a:lnSpc>
            </a:pPr>
            <a:r>
              <a:rPr sz="1350" b="1">
                <a:solidFill>
                  <a:srgbClr val="003366"/>
                </a:solidFill>
                <a:latin typeface="微软雅黑"/>
                <a:ea typeface="微软雅黑"/>
              </a:rPr>
              <a:t>③ 竞争激烈 —— 人来了留不住</a:t>
            </a:r>
          </a:p>
        </p:txBody>
      </p:sp>
      <p:sp>
        <p:nvSpPr>
          <p:cNvPr id="25" name="TextBox 24"/>
          <p:cNvSpPr txBox="1"/>
          <p:nvPr/>
        </p:nvSpPr>
        <p:spPr>
          <a:xfrm>
            <a:off x="704088" y="3575304"/>
            <a:ext cx="5120640" cy="237744"/>
          </a:xfrm>
          <a:prstGeom prst="rect">
            <a:avLst/>
          </a:prstGeom>
          <a:noFill/>
        </p:spPr>
        <p:txBody>
          <a:bodyPr wrap="square" anchor="t" lIns="0" rIns="0" tIns="0" bIns="0">
            <a:spAutoFit/>
          </a:bodyPr>
          <a:lstStyle/>
          <a:p>
            <a:pPr algn="l">
              <a:lnSpc>
                <a:spcPct val="100000"/>
              </a:lnSpc>
            </a:pPr>
            <a:r>
              <a:rPr sz="1000" b="1">
                <a:solidFill>
                  <a:srgbClr val="C00000"/>
                </a:solidFill>
                <a:latin typeface="微软雅黑"/>
                <a:ea typeface="微软雅黑"/>
              </a:rPr>
              <a:t>信号：offer 发了被鸽、到岗率低</a:t>
            </a:r>
          </a:p>
        </p:txBody>
      </p:sp>
      <p:sp>
        <p:nvSpPr>
          <p:cNvPr id="26" name="TextBox 25"/>
          <p:cNvSpPr txBox="1"/>
          <p:nvPr/>
        </p:nvSpPr>
        <p:spPr>
          <a:xfrm>
            <a:off x="704088" y="3831336"/>
            <a:ext cx="5102352" cy="685800"/>
          </a:xfrm>
          <a:prstGeom prst="rect">
            <a:avLst/>
          </a:prstGeom>
          <a:noFill/>
        </p:spPr>
        <p:txBody>
          <a:bodyPr wrap="square" anchor="t" lIns="0" rIns="0" tIns="0" bIns="0">
            <a:spAutoFit/>
          </a:bodyPr>
          <a:lstStyle/>
          <a:p>
            <a:pPr algn="l">
              <a:lnSpc>
                <a:spcPct val="115000"/>
              </a:lnSpc>
            </a:pPr>
            <a:r>
              <a:rPr sz="1050" b="0">
                <a:solidFill>
                  <a:srgbClr val="444444"/>
                </a:solidFill>
                <a:latin typeface="微软雅黑"/>
                <a:ea typeface="微软雅黑"/>
              </a:rPr>
              <a:t>三大区 84% 职位贴身竞争，候选人手握多个机会。拼的是响应速度、薪酬分位与雇主体验。</a:t>
            </a:r>
          </a:p>
        </p:txBody>
      </p:sp>
      <p:sp>
        <p:nvSpPr>
          <p:cNvPr id="27" name="Rounded Rectangle 26"/>
          <p:cNvSpPr/>
          <p:nvPr/>
        </p:nvSpPr>
        <p:spPr>
          <a:xfrm>
            <a:off x="6190488" y="3154680"/>
            <a:ext cx="5486400" cy="1463040"/>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6190488" y="3154680"/>
            <a:ext cx="64008" cy="1463040"/>
          </a:xfrm>
          <a:prstGeom prst="rect">
            <a:avLst/>
          </a:prstGeom>
          <a:solidFill>
            <a:srgbClr val="55555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6391656" y="3282696"/>
            <a:ext cx="5120640" cy="274320"/>
          </a:xfrm>
          <a:prstGeom prst="rect">
            <a:avLst/>
          </a:prstGeom>
          <a:noFill/>
        </p:spPr>
        <p:txBody>
          <a:bodyPr wrap="square" anchor="t" lIns="0" rIns="0" tIns="0" bIns="0">
            <a:spAutoFit/>
          </a:bodyPr>
          <a:lstStyle/>
          <a:p>
            <a:pPr algn="l">
              <a:lnSpc>
                <a:spcPct val="100000"/>
              </a:lnSpc>
            </a:pPr>
            <a:r>
              <a:rPr sz="1350" b="1">
                <a:solidFill>
                  <a:srgbClr val="003366"/>
                </a:solidFill>
                <a:latin typeface="微软雅黑"/>
                <a:ea typeface="微软雅黑"/>
              </a:rPr>
              <a:t>④ 周期过长 —— HR 精力被拖垮</a:t>
            </a:r>
          </a:p>
        </p:txBody>
      </p:sp>
      <p:sp>
        <p:nvSpPr>
          <p:cNvPr id="30" name="TextBox 29"/>
          <p:cNvSpPr txBox="1"/>
          <p:nvPr/>
        </p:nvSpPr>
        <p:spPr>
          <a:xfrm>
            <a:off x="6391656" y="3575304"/>
            <a:ext cx="5120640" cy="237744"/>
          </a:xfrm>
          <a:prstGeom prst="rect">
            <a:avLst/>
          </a:prstGeom>
          <a:noFill/>
        </p:spPr>
        <p:txBody>
          <a:bodyPr wrap="square" anchor="t" lIns="0" rIns="0" tIns="0" bIns="0">
            <a:spAutoFit/>
          </a:bodyPr>
          <a:lstStyle/>
          <a:p>
            <a:pPr algn="l">
              <a:lnSpc>
                <a:spcPct val="100000"/>
              </a:lnSpc>
            </a:pPr>
            <a:r>
              <a:rPr sz="1000" b="1">
                <a:solidFill>
                  <a:srgbClr val="C00000"/>
                </a:solidFill>
                <a:latin typeface="微软雅黑"/>
                <a:ea typeface="微软雅黑"/>
              </a:rPr>
              <a:t>信号：一个岗位挂 3 个月没关单</a:t>
            </a:r>
          </a:p>
        </p:txBody>
      </p:sp>
      <p:sp>
        <p:nvSpPr>
          <p:cNvPr id="31" name="TextBox 30"/>
          <p:cNvSpPr txBox="1"/>
          <p:nvPr/>
        </p:nvSpPr>
        <p:spPr>
          <a:xfrm>
            <a:off x="6391656" y="3831336"/>
            <a:ext cx="5102352" cy="685800"/>
          </a:xfrm>
          <a:prstGeom prst="rect">
            <a:avLst/>
          </a:prstGeom>
          <a:noFill/>
        </p:spPr>
        <p:txBody>
          <a:bodyPr wrap="square" anchor="t" lIns="0" rIns="0" tIns="0" bIns="0">
            <a:spAutoFit/>
          </a:bodyPr>
          <a:lstStyle/>
          <a:p>
            <a:pPr algn="l">
              <a:lnSpc>
                <a:spcPct val="115000"/>
              </a:lnSpc>
            </a:pPr>
            <a:r>
              <a:rPr sz="1050" b="0">
                <a:solidFill>
                  <a:srgbClr val="444444"/>
                </a:solidFill>
                <a:latin typeface="微软雅黑"/>
                <a:ea typeface="微软雅黑"/>
              </a:rPr>
              <a:t>中小企业 HR 编制少，被动等简历 + 手工筛人，关键岗位到岗周期被拉长，产能等不起。</a:t>
            </a:r>
          </a:p>
        </p:txBody>
      </p:sp>
      <p:sp>
        <p:nvSpPr>
          <p:cNvPr id="32" name="Rectangle 31"/>
          <p:cNvSpPr/>
          <p:nvPr/>
        </p:nvSpPr>
        <p:spPr>
          <a:xfrm>
            <a:off x="502920" y="4892040"/>
            <a:ext cx="54864" cy="566928"/>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Rounded Rectangle 32"/>
          <p:cNvSpPr/>
          <p:nvPr/>
        </p:nvSpPr>
        <p:spPr>
          <a:xfrm>
            <a:off x="557784" y="4892040"/>
            <a:ext cx="11128248" cy="566928"/>
          </a:xfrm>
          <a:prstGeom prst="roundRect">
            <a:avLst>
              <a:gd name="adj" fmla="val 80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TextBox 33"/>
          <p:cNvSpPr txBox="1"/>
          <p:nvPr/>
        </p:nvSpPr>
        <p:spPr>
          <a:xfrm>
            <a:off x="777240" y="4965192"/>
            <a:ext cx="10789920" cy="457200"/>
          </a:xfrm>
          <a:prstGeom prst="rect">
            <a:avLst/>
          </a:prstGeom>
          <a:noFill/>
        </p:spPr>
        <p:txBody>
          <a:bodyPr wrap="square" anchor="ctr" lIns="0" rIns="0" tIns="0" bIns="0">
            <a:spAutoFit/>
          </a:bodyPr>
          <a:lstStyle/>
          <a:p>
            <a:pPr algn="l">
              <a:lnSpc>
                <a:spcPct val="115000"/>
              </a:lnSpc>
            </a:pPr>
            <a:r>
              <a:rPr sz="1200" b="1">
                <a:solidFill>
                  <a:srgbClr val="003366"/>
                </a:solidFill>
                <a:latin typeface="微软雅黑"/>
                <a:ea typeface="微软雅黑"/>
              </a:rPr>
              <a:t>自查方法：</a:t>
            </a:r>
            <a:r>
              <a:rPr sz="1200" b="0">
                <a:solidFill>
                  <a:srgbClr val="333333"/>
                </a:solidFill>
                <a:latin typeface="微软雅黑"/>
                <a:ea typeface="微软雅黑"/>
              </a:rPr>
              <a:t>拿出你当前最难招的 3 个岗位，按四个信号对号入座——</a:t>
            </a:r>
            <a:r>
              <a:rPr sz="1200" b="1">
                <a:solidFill>
                  <a:srgbClr val="C00000"/>
                </a:solidFill>
                <a:latin typeface="微软雅黑"/>
                <a:ea typeface="微软雅黑"/>
              </a:rPr>
              <a:t>同一个岗位可以同时卡多个象限</a:t>
            </a:r>
            <a:r>
              <a:rPr sz="1200" b="0">
                <a:solidFill>
                  <a:srgbClr val="333333"/>
                </a:solidFill>
                <a:latin typeface="微软雅黑"/>
                <a:ea typeface="微软雅黑"/>
              </a:rPr>
              <a:t>，但一定有一个主要矛盾。再往下挖一层：四象限只是表象，下一页先看五层结构性根因。</a:t>
            </a:r>
          </a:p>
        </p:txBody>
      </p:sp>
      <p:sp>
        <p:nvSpPr>
          <p:cNvPr id="35" name="TextBox 34"/>
          <p:cNvSpPr txBox="1"/>
          <p:nvPr/>
        </p:nvSpPr>
        <p:spPr>
          <a:xfrm>
            <a:off x="502920" y="6053328"/>
            <a:ext cx="11183112" cy="320040"/>
          </a:xfrm>
          <a:prstGeom prst="rect">
            <a:avLst/>
          </a:prstGeom>
          <a:noFill/>
        </p:spPr>
        <p:txBody>
          <a:bodyPr wrap="square" anchor="t" lIns="0" rIns="0" tIns="0" bIns="0">
            <a:spAutoFit/>
          </a:bodyPr>
          <a:lstStyle/>
          <a:p>
            <a:pPr algn="l">
              <a:lnSpc>
                <a:spcPct val="100000"/>
              </a:lnSpc>
            </a:pPr>
            <a:r>
              <a:rPr sz="850" b="0">
                <a:solidFill>
                  <a:srgbClr val="999999"/>
                </a:solidFill>
                <a:latin typeface="微软雅黑"/>
                <a:ea typeface="微软雅黑"/>
              </a:rPr>
              <a:t>框架说明：C少/匹配不准诊断框架来自智联招聘行业运营实践沉淀；数据信号基于专区职位统计（2026-08-17）。</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4572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502920" y="164592"/>
            <a:ext cx="310896" cy="310896"/>
          </a:xfrm>
          <a:prstGeom prst="roundRect">
            <a:avLst>
              <a:gd name="adj" fmla="val 8000"/>
            </a:avLst>
          </a:prstGeom>
          <a:solidFill>
            <a:srgbClr val="1A6DFF"/>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0" rIns="0" tIns="0" bIns="0"/>
          <a:lstStyle/>
          <a:p>
            <a:pPr algn="ctr"/>
            <a:r>
              <a:rPr sz="1600" b="1">
                <a:solidFill>
                  <a:srgbClr val="FFFFFF"/>
                </a:solidFill>
                <a:latin typeface="微软雅黑"/>
              </a:rPr>
              <a:t>Z</a:t>
            </a:r>
          </a:p>
        </p:txBody>
      </p:sp>
      <p:sp>
        <p:nvSpPr>
          <p:cNvPr id="4" name="TextBox 3"/>
          <p:cNvSpPr txBox="1"/>
          <p:nvPr/>
        </p:nvSpPr>
        <p:spPr>
          <a:xfrm>
            <a:off x="923544" y="146304"/>
            <a:ext cx="2194560" cy="384048"/>
          </a:xfrm>
          <a:prstGeom prst="rect">
            <a:avLst/>
          </a:prstGeom>
          <a:noFill/>
        </p:spPr>
        <p:txBody>
          <a:bodyPr wrap="square" anchor="ctr" lIns="0" rIns="0" tIns="0" bIns="0">
            <a:spAutoFit/>
          </a:bodyPr>
          <a:lstStyle/>
          <a:p>
            <a:pPr algn="l">
              <a:lnSpc>
                <a:spcPct val="100000"/>
              </a:lnSpc>
            </a:pPr>
            <a:r>
              <a:rPr sz="1500" b="1">
                <a:solidFill>
                  <a:srgbClr val="003366"/>
                </a:solidFill>
                <a:latin typeface="微软雅黑"/>
                <a:ea typeface="微软雅黑"/>
              </a:rPr>
              <a:t>智联招聘</a:t>
            </a:r>
          </a:p>
        </p:txBody>
      </p:sp>
      <p:sp>
        <p:nvSpPr>
          <p:cNvPr id="5" name="TextBox 4"/>
          <p:cNvSpPr txBox="1"/>
          <p:nvPr/>
        </p:nvSpPr>
        <p:spPr>
          <a:xfrm>
            <a:off x="923544" y="384048"/>
            <a:ext cx="2194560" cy="146304"/>
          </a:xfrm>
          <a:prstGeom prst="rect">
            <a:avLst/>
          </a:prstGeom>
          <a:noFill/>
        </p:spPr>
        <p:txBody>
          <a:bodyPr wrap="square" anchor="t" lIns="0" rIns="0" tIns="0" bIns="0">
            <a:spAutoFit/>
          </a:bodyPr>
          <a:lstStyle/>
          <a:p>
            <a:pPr algn="l">
              <a:lnSpc>
                <a:spcPct val="100000"/>
              </a:lnSpc>
            </a:pPr>
            <a:r>
              <a:rPr sz="700" b="0">
                <a:solidFill>
                  <a:srgbClr val="999999"/>
                </a:solidFill>
                <a:latin typeface="微软雅黑"/>
                <a:ea typeface="微软雅黑"/>
              </a:rPr>
              <a:t>ZHAOPIN.COM</a:t>
            </a:r>
          </a:p>
        </p:txBody>
      </p:sp>
      <p:sp>
        <p:nvSpPr>
          <p:cNvPr id="6" name="TextBox 5"/>
          <p:cNvSpPr txBox="1"/>
          <p:nvPr/>
        </p:nvSpPr>
        <p:spPr>
          <a:xfrm>
            <a:off x="8503920" y="201168"/>
            <a:ext cx="3200400" cy="274320"/>
          </a:xfrm>
          <a:prstGeom prst="rect">
            <a:avLst/>
          </a:prstGeom>
          <a:noFill/>
        </p:spPr>
        <p:txBody>
          <a:bodyPr wrap="square" anchor="t" lIns="0" rIns="0" tIns="0" bIns="0">
            <a:spAutoFit/>
          </a:bodyPr>
          <a:lstStyle/>
          <a:p>
            <a:pPr algn="r">
              <a:lnSpc>
                <a:spcPct val="100000"/>
              </a:lnSpc>
            </a:pPr>
            <a:r>
              <a:rPr sz="1000" b="0">
                <a:solidFill>
                  <a:srgbClr val="999999"/>
                </a:solidFill>
                <a:latin typeface="微软雅黑"/>
                <a:ea typeface="微软雅黑"/>
              </a:rPr>
              <a:t>高端装备与智能制造专场 · 西安</a:t>
            </a:r>
          </a:p>
        </p:txBody>
      </p:sp>
      <p:sp>
        <p:nvSpPr>
          <p:cNvPr id="7" name="Rectangle 6"/>
          <p:cNvSpPr/>
          <p:nvPr/>
        </p:nvSpPr>
        <p:spPr>
          <a:xfrm>
            <a:off x="502920" y="6419088"/>
            <a:ext cx="11183112" cy="9525"/>
          </a:xfrm>
          <a:prstGeom prst="rect">
            <a:avLst/>
          </a:prstGeom>
          <a:solidFill>
            <a:srgbClr val="E4E7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492240"/>
            <a:ext cx="8229600" cy="274320"/>
          </a:xfrm>
          <a:prstGeom prst="rect">
            <a:avLst/>
          </a:prstGeom>
          <a:noFill/>
        </p:spPr>
        <p:txBody>
          <a:bodyPr wrap="square" anchor="t" lIns="0" rIns="0" tIns="0" bIns="0">
            <a:spAutoFit/>
          </a:bodyPr>
          <a:lstStyle/>
          <a:p>
            <a:pPr algn="l">
              <a:lnSpc>
                <a:spcPct val="100000"/>
              </a:lnSpc>
            </a:pPr>
            <a:r>
              <a:rPr sz="850" b="0">
                <a:solidFill>
                  <a:srgbClr val="999999"/>
                </a:solidFill>
                <a:latin typeface="微软雅黑"/>
                <a:ea typeface="微软雅黑"/>
              </a:rPr>
              <a:t>智联招聘西安分公司 ｜ 客户交流资料 · 数据截至 2026-08-17</a:t>
            </a:r>
          </a:p>
        </p:txBody>
      </p:sp>
      <p:sp>
        <p:nvSpPr>
          <p:cNvPr id="9" name="TextBox 8"/>
          <p:cNvSpPr txBox="1"/>
          <p:nvPr/>
        </p:nvSpPr>
        <p:spPr>
          <a:xfrm>
            <a:off x="10515600" y="6492240"/>
            <a:ext cx="1170432" cy="274320"/>
          </a:xfrm>
          <a:prstGeom prst="rect">
            <a:avLst/>
          </a:prstGeom>
          <a:noFill/>
        </p:spPr>
        <p:txBody>
          <a:bodyPr wrap="square" anchor="t" lIns="0" rIns="0" tIns="0" bIns="0">
            <a:spAutoFit/>
          </a:bodyPr>
          <a:lstStyle/>
          <a:p>
            <a:pPr algn="r">
              <a:lnSpc>
                <a:spcPct val="100000"/>
              </a:lnSpc>
            </a:pPr>
            <a:r>
              <a:rPr sz="900" b="1">
                <a:solidFill>
                  <a:srgbClr val="003366"/>
                </a:solidFill>
                <a:latin typeface="微软雅黑"/>
                <a:ea typeface="微软雅黑"/>
              </a:rPr>
              <a:t>15 / 23</a:t>
            </a:r>
          </a:p>
        </p:txBody>
      </p:sp>
      <p:sp>
        <p:nvSpPr>
          <p:cNvPr id="10" name="TextBox 9"/>
          <p:cNvSpPr txBox="1"/>
          <p:nvPr/>
        </p:nvSpPr>
        <p:spPr>
          <a:xfrm>
            <a:off x="502920" y="566928"/>
            <a:ext cx="10972800" cy="256032"/>
          </a:xfrm>
          <a:prstGeom prst="rect">
            <a:avLst/>
          </a:prstGeom>
          <a:noFill/>
        </p:spPr>
        <p:txBody>
          <a:bodyPr wrap="square" anchor="t" lIns="0" rIns="0" tIns="0" bIns="0">
            <a:spAutoFit/>
          </a:bodyPr>
          <a:lstStyle/>
          <a:p>
            <a:pPr algn="l">
              <a:lnSpc>
                <a:spcPct val="100000"/>
              </a:lnSpc>
            </a:pPr>
            <a:r>
              <a:rPr sz="1100" b="1">
                <a:solidFill>
                  <a:srgbClr val="C00000"/>
                </a:solidFill>
                <a:latin typeface="微软雅黑"/>
                <a:ea typeface="微软雅黑"/>
              </a:rPr>
              <a:t>PART 2 · 行业根因</a:t>
            </a:r>
          </a:p>
        </p:txBody>
      </p:sp>
      <p:sp>
        <p:nvSpPr>
          <p:cNvPr id="11" name="TextBox 10"/>
          <p:cNvSpPr txBox="1"/>
          <p:nvPr/>
        </p:nvSpPr>
        <p:spPr>
          <a:xfrm>
            <a:off x="502920" y="822960"/>
            <a:ext cx="11247120" cy="502920"/>
          </a:xfrm>
          <a:prstGeom prst="rect">
            <a:avLst/>
          </a:prstGeom>
          <a:noFill/>
        </p:spPr>
        <p:txBody>
          <a:bodyPr wrap="square" anchor="t" lIns="0" rIns="0" tIns="0" bIns="0">
            <a:spAutoFit/>
          </a:bodyPr>
          <a:lstStyle/>
          <a:p>
            <a:pPr algn="l">
              <a:lnSpc>
                <a:spcPct val="100000"/>
              </a:lnSpc>
            </a:pPr>
            <a:r>
              <a:rPr sz="2200" b="1">
                <a:solidFill>
                  <a:srgbClr val="003366"/>
                </a:solidFill>
                <a:latin typeface="微软雅黑"/>
                <a:ea typeface="微软雅黑"/>
              </a:rPr>
              <a:t>高端制造招聘难，难在结构：人才供需的“五层错位”</a:t>
            </a:r>
          </a:p>
        </p:txBody>
      </p:sp>
      <p:sp>
        <p:nvSpPr>
          <p:cNvPr id="12" name="Rounded Rectangle 11"/>
          <p:cNvSpPr/>
          <p:nvPr/>
        </p:nvSpPr>
        <p:spPr>
          <a:xfrm>
            <a:off x="502920" y="1517904"/>
            <a:ext cx="11183112" cy="603504"/>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502920" y="1517904"/>
            <a:ext cx="64008" cy="603504"/>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31520" y="1572768"/>
            <a:ext cx="2286000" cy="493776"/>
          </a:xfrm>
          <a:prstGeom prst="rect">
            <a:avLst/>
          </a:prstGeom>
          <a:noFill/>
        </p:spPr>
        <p:txBody>
          <a:bodyPr wrap="square" anchor="ctr" lIns="0" rIns="0" tIns="0" bIns="0">
            <a:spAutoFit/>
          </a:bodyPr>
          <a:lstStyle/>
          <a:p>
            <a:pPr algn="l">
              <a:lnSpc>
                <a:spcPct val="100000"/>
              </a:lnSpc>
            </a:pPr>
            <a:r>
              <a:rPr sz="1250" b="1">
                <a:solidFill>
                  <a:srgbClr val="003366"/>
                </a:solidFill>
                <a:latin typeface="微软雅黑"/>
                <a:ea typeface="微软雅黑"/>
              </a:rPr>
              <a:t>① 供给端 · 时间错位</a:t>
            </a:r>
          </a:p>
        </p:txBody>
      </p:sp>
      <p:sp>
        <p:nvSpPr>
          <p:cNvPr id="15" name="TextBox 14"/>
          <p:cNvSpPr txBox="1"/>
          <p:nvPr/>
        </p:nvSpPr>
        <p:spPr>
          <a:xfrm>
            <a:off x="3108960" y="1563624"/>
            <a:ext cx="8412480" cy="512064"/>
          </a:xfrm>
          <a:prstGeom prst="rect">
            <a:avLst/>
          </a:prstGeom>
          <a:noFill/>
        </p:spPr>
        <p:txBody>
          <a:bodyPr wrap="square" anchor="ctr" lIns="0" rIns="0" tIns="0" bIns="0">
            <a:spAutoFit/>
          </a:bodyPr>
          <a:lstStyle/>
          <a:p>
            <a:pPr algn="l">
              <a:lnSpc>
                <a:spcPct val="110000"/>
              </a:lnSpc>
            </a:pPr>
            <a:r>
              <a:rPr sz="1000" b="0">
                <a:solidFill>
                  <a:srgbClr val="444444"/>
                </a:solidFill>
                <a:latin typeface="微软雅黑"/>
                <a:ea typeface="微软雅黑"/>
              </a:rPr>
              <a:t>产能以“年”扩张，人才以“3-5 年”成熟：新能源产量四年 19 倍、产业链目标逐年兑现，但培养一代工程师至少一个本科周期——需求与供给在时间上天然错开。</a:t>
            </a:r>
          </a:p>
        </p:txBody>
      </p:sp>
      <p:sp>
        <p:nvSpPr>
          <p:cNvPr id="16" name="Rounded Rectangle 15"/>
          <p:cNvSpPr/>
          <p:nvPr/>
        </p:nvSpPr>
        <p:spPr>
          <a:xfrm>
            <a:off x="502920" y="2176272"/>
            <a:ext cx="11183112" cy="603504"/>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502920" y="2176272"/>
            <a:ext cx="64008" cy="603504"/>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31520" y="2231136"/>
            <a:ext cx="2286000" cy="493776"/>
          </a:xfrm>
          <a:prstGeom prst="rect">
            <a:avLst/>
          </a:prstGeom>
          <a:noFill/>
        </p:spPr>
        <p:txBody>
          <a:bodyPr wrap="square" anchor="ctr" lIns="0" rIns="0" tIns="0" bIns="0">
            <a:spAutoFit/>
          </a:bodyPr>
          <a:lstStyle/>
          <a:p>
            <a:pPr algn="l">
              <a:lnSpc>
                <a:spcPct val="100000"/>
              </a:lnSpc>
            </a:pPr>
            <a:r>
              <a:rPr sz="1250" b="1">
                <a:solidFill>
                  <a:srgbClr val="003366"/>
                </a:solidFill>
                <a:latin typeface="微软雅黑"/>
                <a:ea typeface="微软雅黑"/>
              </a:rPr>
              <a:t>② 供给端 · 教育错位</a:t>
            </a:r>
          </a:p>
        </p:txBody>
      </p:sp>
      <p:sp>
        <p:nvSpPr>
          <p:cNvPr id="19" name="TextBox 18"/>
          <p:cNvSpPr txBox="1"/>
          <p:nvPr/>
        </p:nvSpPr>
        <p:spPr>
          <a:xfrm>
            <a:off x="3108960" y="2221992"/>
            <a:ext cx="8412480" cy="512064"/>
          </a:xfrm>
          <a:prstGeom prst="rect">
            <a:avLst/>
          </a:prstGeom>
          <a:noFill/>
        </p:spPr>
        <p:txBody>
          <a:bodyPr wrap="square" anchor="ctr" lIns="0" rIns="0" tIns="0" bIns="0">
            <a:spAutoFit/>
          </a:bodyPr>
          <a:lstStyle/>
          <a:p>
            <a:pPr algn="l">
              <a:lnSpc>
                <a:spcPct val="110000"/>
              </a:lnSpc>
            </a:pPr>
            <a:r>
              <a:rPr sz="1000" b="0">
                <a:solidFill>
                  <a:srgbClr val="444444"/>
                </a:solidFill>
                <a:latin typeface="微软雅黑"/>
                <a:ea typeface="微软雅黑"/>
              </a:rPr>
              <a:t>高校专业设置与设备更新滞后于产业实践，应届生普遍还需 1-2 年再培养——而专区 86% 的岗位只要熟手。</a:t>
            </a:r>
          </a:p>
        </p:txBody>
      </p:sp>
      <p:sp>
        <p:nvSpPr>
          <p:cNvPr id="20" name="Rounded Rectangle 19"/>
          <p:cNvSpPr/>
          <p:nvPr/>
        </p:nvSpPr>
        <p:spPr>
          <a:xfrm>
            <a:off x="502920" y="2834639"/>
            <a:ext cx="11183112" cy="603504"/>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502920" y="2834639"/>
            <a:ext cx="64008" cy="603504"/>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731520" y="2889503"/>
            <a:ext cx="2286000" cy="493776"/>
          </a:xfrm>
          <a:prstGeom prst="rect">
            <a:avLst/>
          </a:prstGeom>
          <a:noFill/>
        </p:spPr>
        <p:txBody>
          <a:bodyPr wrap="square" anchor="ctr" lIns="0" rIns="0" tIns="0" bIns="0">
            <a:spAutoFit/>
          </a:bodyPr>
          <a:lstStyle/>
          <a:p>
            <a:pPr algn="l">
              <a:lnSpc>
                <a:spcPct val="100000"/>
              </a:lnSpc>
            </a:pPr>
            <a:r>
              <a:rPr sz="1250" b="1">
                <a:solidFill>
                  <a:srgbClr val="003366"/>
                </a:solidFill>
                <a:latin typeface="微软雅黑"/>
                <a:ea typeface="微软雅黑"/>
              </a:rPr>
              <a:t>③ 需求端 · 语言错位</a:t>
            </a:r>
          </a:p>
        </p:txBody>
      </p:sp>
      <p:sp>
        <p:nvSpPr>
          <p:cNvPr id="23" name="TextBox 22"/>
          <p:cNvSpPr txBox="1"/>
          <p:nvPr/>
        </p:nvSpPr>
        <p:spPr>
          <a:xfrm>
            <a:off x="3108960" y="2880359"/>
            <a:ext cx="8412480" cy="512064"/>
          </a:xfrm>
          <a:prstGeom prst="rect">
            <a:avLst/>
          </a:prstGeom>
          <a:noFill/>
        </p:spPr>
        <p:txBody>
          <a:bodyPr wrap="square" anchor="ctr" lIns="0" rIns="0" tIns="0" bIns="0">
            <a:spAutoFit/>
          </a:bodyPr>
          <a:lstStyle/>
          <a:p>
            <a:pPr algn="l">
              <a:lnSpc>
                <a:spcPct val="110000"/>
              </a:lnSpc>
            </a:pPr>
            <a:r>
              <a:rPr sz="1000" b="0">
                <a:solidFill>
                  <a:srgbClr val="444444"/>
                </a:solidFill>
                <a:latin typeface="微软雅黑"/>
                <a:ea typeface="微软雅黑"/>
              </a:rPr>
              <a:t>企业按“岗位名”招人，人才按“技能”存在；JD 缺设备型号、工艺方法、体系证书等关键词，平台和猎头都无法把需求翻译成人才——不是池子小，是你说不清要谁。</a:t>
            </a:r>
          </a:p>
        </p:txBody>
      </p:sp>
      <p:sp>
        <p:nvSpPr>
          <p:cNvPr id="24" name="Rounded Rectangle 23"/>
          <p:cNvSpPr/>
          <p:nvPr/>
        </p:nvSpPr>
        <p:spPr>
          <a:xfrm>
            <a:off x="502920" y="3493008"/>
            <a:ext cx="11183112" cy="603504"/>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Rectangle 24"/>
          <p:cNvSpPr/>
          <p:nvPr/>
        </p:nvSpPr>
        <p:spPr>
          <a:xfrm>
            <a:off x="502920" y="3493008"/>
            <a:ext cx="64008" cy="603504"/>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31520" y="3547872"/>
            <a:ext cx="2286000" cy="493776"/>
          </a:xfrm>
          <a:prstGeom prst="rect">
            <a:avLst/>
          </a:prstGeom>
          <a:noFill/>
        </p:spPr>
        <p:txBody>
          <a:bodyPr wrap="square" anchor="ctr" lIns="0" rIns="0" tIns="0" bIns="0">
            <a:spAutoFit/>
          </a:bodyPr>
          <a:lstStyle/>
          <a:p>
            <a:pPr algn="l">
              <a:lnSpc>
                <a:spcPct val="100000"/>
              </a:lnSpc>
            </a:pPr>
            <a:r>
              <a:rPr sz="1250" b="1">
                <a:solidFill>
                  <a:srgbClr val="003366"/>
                </a:solidFill>
                <a:latin typeface="微软雅黑"/>
                <a:ea typeface="微软雅黑"/>
              </a:rPr>
              <a:t>④ 人才端 · 存量锁定</a:t>
            </a:r>
          </a:p>
        </p:txBody>
      </p:sp>
      <p:sp>
        <p:nvSpPr>
          <p:cNvPr id="27" name="TextBox 26"/>
          <p:cNvSpPr txBox="1"/>
          <p:nvPr/>
        </p:nvSpPr>
        <p:spPr>
          <a:xfrm>
            <a:off x="3108960" y="3538728"/>
            <a:ext cx="8412480" cy="512064"/>
          </a:xfrm>
          <a:prstGeom prst="rect">
            <a:avLst/>
          </a:prstGeom>
          <a:noFill/>
        </p:spPr>
        <p:txBody>
          <a:bodyPr wrap="square" anchor="ctr" lIns="0" rIns="0" tIns="0" bIns="0">
            <a:spAutoFit/>
          </a:bodyPr>
          <a:lstStyle/>
          <a:p>
            <a:pPr algn="l">
              <a:lnSpc>
                <a:spcPct val="110000"/>
              </a:lnSpc>
            </a:pPr>
            <a:r>
              <a:rPr sz="1000" b="0">
                <a:solidFill>
                  <a:srgbClr val="444444"/>
                </a:solidFill>
                <a:latin typeface="微软雅黑"/>
                <a:ea typeface="微软雅黑"/>
              </a:rPr>
              <a:t>3-5 年熟手是“黄金经验带”，也是最不活跃的人群：在职稳定、换工作成本高，活跃市场上能捞到的只是少数——主战场在沉默的存量人才库。</a:t>
            </a:r>
          </a:p>
        </p:txBody>
      </p:sp>
      <p:sp>
        <p:nvSpPr>
          <p:cNvPr id="28" name="Rounded Rectangle 27"/>
          <p:cNvSpPr/>
          <p:nvPr/>
        </p:nvSpPr>
        <p:spPr>
          <a:xfrm>
            <a:off x="502920" y="4151376"/>
            <a:ext cx="11183112" cy="603504"/>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Rectangle 28"/>
          <p:cNvSpPr/>
          <p:nvPr/>
        </p:nvSpPr>
        <p:spPr>
          <a:xfrm>
            <a:off x="502920" y="4151376"/>
            <a:ext cx="64008" cy="603504"/>
          </a:xfrm>
          <a:prstGeom prst="rect">
            <a:avLst/>
          </a:prstGeom>
          <a:solidFill>
            <a:srgbClr val="B886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31520" y="4206240"/>
            <a:ext cx="2286000" cy="493776"/>
          </a:xfrm>
          <a:prstGeom prst="rect">
            <a:avLst/>
          </a:prstGeom>
          <a:noFill/>
        </p:spPr>
        <p:txBody>
          <a:bodyPr wrap="square" anchor="ctr" lIns="0" rIns="0" tIns="0" bIns="0">
            <a:spAutoFit/>
          </a:bodyPr>
          <a:lstStyle/>
          <a:p>
            <a:pPr algn="l">
              <a:lnSpc>
                <a:spcPct val="100000"/>
              </a:lnSpc>
            </a:pPr>
            <a:r>
              <a:rPr sz="1250" b="1">
                <a:solidFill>
                  <a:srgbClr val="003366"/>
                </a:solidFill>
                <a:latin typeface="微软雅黑"/>
                <a:ea typeface="微软雅黑"/>
              </a:rPr>
              <a:t>⑤ 区域端 · 水位错位</a:t>
            </a:r>
          </a:p>
        </p:txBody>
      </p:sp>
      <p:sp>
        <p:nvSpPr>
          <p:cNvPr id="31" name="TextBox 30"/>
          <p:cNvSpPr txBox="1"/>
          <p:nvPr/>
        </p:nvSpPr>
        <p:spPr>
          <a:xfrm>
            <a:off x="3108960" y="4197096"/>
            <a:ext cx="8412480" cy="512064"/>
          </a:xfrm>
          <a:prstGeom prst="rect">
            <a:avLst/>
          </a:prstGeom>
          <a:noFill/>
        </p:spPr>
        <p:txBody>
          <a:bodyPr wrap="square" anchor="ctr" lIns="0" rIns="0" tIns="0" bIns="0">
            <a:spAutoFit/>
          </a:bodyPr>
          <a:lstStyle/>
          <a:p>
            <a:pPr algn="l">
              <a:lnSpc>
                <a:spcPct val="110000"/>
              </a:lnSpc>
            </a:pPr>
            <a:r>
              <a:rPr sz="1000" b="0">
                <a:solidFill>
                  <a:srgbClr val="444444"/>
                </a:solidFill>
                <a:latin typeface="微软雅黑"/>
                <a:ea typeface="微软雅黑"/>
              </a:rPr>
              <a:t>本区薪资中位 9 千，同类岗位沿海城市往往高出三成——人才外流压力真实存在，回流要靠“产业前景 + 生活成本优势”对冲价格差。</a:t>
            </a:r>
          </a:p>
        </p:txBody>
      </p:sp>
      <p:sp>
        <p:nvSpPr>
          <p:cNvPr id="32" name="Rectangle 31"/>
          <p:cNvSpPr/>
          <p:nvPr/>
        </p:nvSpPr>
        <p:spPr>
          <a:xfrm>
            <a:off x="502920" y="4892040"/>
            <a:ext cx="54864" cy="566928"/>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Rounded Rectangle 32"/>
          <p:cNvSpPr/>
          <p:nvPr/>
        </p:nvSpPr>
        <p:spPr>
          <a:xfrm>
            <a:off x="557784" y="4892040"/>
            <a:ext cx="11128248" cy="566928"/>
          </a:xfrm>
          <a:prstGeom prst="roundRect">
            <a:avLst>
              <a:gd name="adj" fmla="val 80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TextBox 33"/>
          <p:cNvSpPr txBox="1"/>
          <p:nvPr/>
        </p:nvSpPr>
        <p:spPr>
          <a:xfrm>
            <a:off x="777240" y="4965192"/>
            <a:ext cx="10789920" cy="457200"/>
          </a:xfrm>
          <a:prstGeom prst="rect">
            <a:avLst/>
          </a:prstGeom>
          <a:noFill/>
        </p:spPr>
        <p:txBody>
          <a:bodyPr wrap="square" anchor="ctr" lIns="0" rIns="0" tIns="0" bIns="0">
            <a:spAutoFit/>
          </a:bodyPr>
          <a:lstStyle/>
          <a:p>
            <a:pPr algn="l">
              <a:lnSpc>
                <a:spcPct val="115000"/>
              </a:lnSpc>
            </a:pPr>
            <a:r>
              <a:rPr sz="1200" b="1">
                <a:solidFill>
                  <a:srgbClr val="003366"/>
                </a:solidFill>
                <a:latin typeface="微软雅黑"/>
                <a:ea typeface="微软雅黑"/>
              </a:rPr>
              <a:t>关键洞察：</a:t>
            </a:r>
            <a:r>
              <a:rPr sz="1200" b="0">
                <a:solidFill>
                  <a:srgbClr val="333333"/>
                </a:solidFill>
                <a:latin typeface="微软雅黑"/>
                <a:ea typeface="微软雅黑"/>
              </a:rPr>
              <a:t>五层错位说明：高端制造“招聘难”是</a:t>
            </a:r>
            <a:r>
              <a:rPr sz="1200" b="1">
                <a:solidFill>
                  <a:srgbClr val="C00000"/>
                </a:solidFill>
                <a:latin typeface="微软雅黑"/>
                <a:ea typeface="微软雅黑"/>
              </a:rPr>
              <a:t>行业结构性问题，不是任何一家企业的渠道问题</a:t>
            </a:r>
            <a:r>
              <a:rPr sz="1200" b="0">
                <a:solidFill>
                  <a:srgbClr val="333333"/>
                </a:solidFill>
                <a:latin typeface="微软雅黑"/>
                <a:ea typeface="微软雅黑"/>
              </a:rPr>
              <a:t>——解法必然跨三个边界：跨城市（全国寻访/回流）、跨行业（技能迁移）、跨企业边界（从等投递到人才运营）。</a:t>
            </a:r>
          </a:p>
        </p:txBody>
      </p:sp>
      <p:sp>
        <p:nvSpPr>
          <p:cNvPr id="35" name="TextBox 34"/>
          <p:cNvSpPr txBox="1"/>
          <p:nvPr/>
        </p:nvSpPr>
        <p:spPr>
          <a:xfrm>
            <a:off x="502920" y="6053328"/>
            <a:ext cx="11183112" cy="320040"/>
          </a:xfrm>
          <a:prstGeom prst="rect">
            <a:avLst/>
          </a:prstGeom>
          <a:noFill/>
        </p:spPr>
        <p:txBody>
          <a:bodyPr wrap="square" anchor="t" lIns="0" rIns="0" tIns="0" bIns="0">
            <a:spAutoFit/>
          </a:bodyPr>
          <a:lstStyle/>
          <a:p>
            <a:pPr algn="l">
              <a:lnSpc>
                <a:spcPct val="100000"/>
              </a:lnSpc>
            </a:pPr>
            <a:r>
              <a:rPr sz="850" b="0">
                <a:solidFill>
                  <a:srgbClr val="999999"/>
                </a:solidFill>
                <a:latin typeface="微软雅黑"/>
                <a:ea typeface="微软雅黑"/>
              </a:rPr>
              <a:t>薪资水位来自专区职位统计（2026-08-17）；时间/教育/区域错位的判断基于产业公开数据与智联行业服务实践，供参考。</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4572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502920" y="164592"/>
            <a:ext cx="310896" cy="310896"/>
          </a:xfrm>
          <a:prstGeom prst="roundRect">
            <a:avLst>
              <a:gd name="adj" fmla="val 8000"/>
            </a:avLst>
          </a:prstGeom>
          <a:solidFill>
            <a:srgbClr val="1A6DFF"/>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0" rIns="0" tIns="0" bIns="0"/>
          <a:lstStyle/>
          <a:p>
            <a:pPr algn="ctr"/>
            <a:r>
              <a:rPr sz="1600" b="1">
                <a:solidFill>
                  <a:srgbClr val="FFFFFF"/>
                </a:solidFill>
                <a:latin typeface="微软雅黑"/>
              </a:rPr>
              <a:t>Z</a:t>
            </a:r>
          </a:p>
        </p:txBody>
      </p:sp>
      <p:sp>
        <p:nvSpPr>
          <p:cNvPr id="4" name="TextBox 3"/>
          <p:cNvSpPr txBox="1"/>
          <p:nvPr/>
        </p:nvSpPr>
        <p:spPr>
          <a:xfrm>
            <a:off x="923544" y="146304"/>
            <a:ext cx="2194560" cy="384048"/>
          </a:xfrm>
          <a:prstGeom prst="rect">
            <a:avLst/>
          </a:prstGeom>
          <a:noFill/>
        </p:spPr>
        <p:txBody>
          <a:bodyPr wrap="square" anchor="ctr" lIns="0" rIns="0" tIns="0" bIns="0">
            <a:spAutoFit/>
          </a:bodyPr>
          <a:lstStyle/>
          <a:p>
            <a:pPr algn="l">
              <a:lnSpc>
                <a:spcPct val="100000"/>
              </a:lnSpc>
            </a:pPr>
            <a:r>
              <a:rPr sz="1500" b="1">
                <a:solidFill>
                  <a:srgbClr val="003366"/>
                </a:solidFill>
                <a:latin typeface="微软雅黑"/>
                <a:ea typeface="微软雅黑"/>
              </a:rPr>
              <a:t>智联招聘</a:t>
            </a:r>
          </a:p>
        </p:txBody>
      </p:sp>
      <p:sp>
        <p:nvSpPr>
          <p:cNvPr id="5" name="TextBox 4"/>
          <p:cNvSpPr txBox="1"/>
          <p:nvPr/>
        </p:nvSpPr>
        <p:spPr>
          <a:xfrm>
            <a:off x="923544" y="384048"/>
            <a:ext cx="2194560" cy="146304"/>
          </a:xfrm>
          <a:prstGeom prst="rect">
            <a:avLst/>
          </a:prstGeom>
          <a:noFill/>
        </p:spPr>
        <p:txBody>
          <a:bodyPr wrap="square" anchor="t" lIns="0" rIns="0" tIns="0" bIns="0">
            <a:spAutoFit/>
          </a:bodyPr>
          <a:lstStyle/>
          <a:p>
            <a:pPr algn="l">
              <a:lnSpc>
                <a:spcPct val="100000"/>
              </a:lnSpc>
            </a:pPr>
            <a:r>
              <a:rPr sz="700" b="0">
                <a:solidFill>
                  <a:srgbClr val="999999"/>
                </a:solidFill>
                <a:latin typeface="微软雅黑"/>
                <a:ea typeface="微软雅黑"/>
              </a:rPr>
              <a:t>ZHAOPIN.COM</a:t>
            </a:r>
          </a:p>
        </p:txBody>
      </p:sp>
      <p:sp>
        <p:nvSpPr>
          <p:cNvPr id="6" name="TextBox 5"/>
          <p:cNvSpPr txBox="1"/>
          <p:nvPr/>
        </p:nvSpPr>
        <p:spPr>
          <a:xfrm>
            <a:off x="8503920" y="201168"/>
            <a:ext cx="3200400" cy="274320"/>
          </a:xfrm>
          <a:prstGeom prst="rect">
            <a:avLst/>
          </a:prstGeom>
          <a:noFill/>
        </p:spPr>
        <p:txBody>
          <a:bodyPr wrap="square" anchor="t" lIns="0" rIns="0" tIns="0" bIns="0">
            <a:spAutoFit/>
          </a:bodyPr>
          <a:lstStyle/>
          <a:p>
            <a:pPr algn="r">
              <a:lnSpc>
                <a:spcPct val="100000"/>
              </a:lnSpc>
            </a:pPr>
            <a:r>
              <a:rPr sz="1000" b="0">
                <a:solidFill>
                  <a:srgbClr val="999999"/>
                </a:solidFill>
                <a:latin typeface="微软雅黑"/>
                <a:ea typeface="微软雅黑"/>
              </a:rPr>
              <a:t>高端装备与智能制造专场 · 西安</a:t>
            </a:r>
          </a:p>
        </p:txBody>
      </p:sp>
      <p:sp>
        <p:nvSpPr>
          <p:cNvPr id="7" name="Rectangle 6"/>
          <p:cNvSpPr/>
          <p:nvPr/>
        </p:nvSpPr>
        <p:spPr>
          <a:xfrm>
            <a:off x="502920" y="6419088"/>
            <a:ext cx="11183112" cy="9525"/>
          </a:xfrm>
          <a:prstGeom prst="rect">
            <a:avLst/>
          </a:prstGeom>
          <a:solidFill>
            <a:srgbClr val="E4E7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492240"/>
            <a:ext cx="8229600" cy="274320"/>
          </a:xfrm>
          <a:prstGeom prst="rect">
            <a:avLst/>
          </a:prstGeom>
          <a:noFill/>
        </p:spPr>
        <p:txBody>
          <a:bodyPr wrap="square" anchor="t" lIns="0" rIns="0" tIns="0" bIns="0">
            <a:spAutoFit/>
          </a:bodyPr>
          <a:lstStyle/>
          <a:p>
            <a:pPr algn="l">
              <a:lnSpc>
                <a:spcPct val="100000"/>
              </a:lnSpc>
            </a:pPr>
            <a:r>
              <a:rPr sz="850" b="0">
                <a:solidFill>
                  <a:srgbClr val="999999"/>
                </a:solidFill>
                <a:latin typeface="微软雅黑"/>
                <a:ea typeface="微软雅黑"/>
              </a:rPr>
              <a:t>智联招聘西安分公司 ｜ 客户交流资料 · 数据截至 2026-08-17</a:t>
            </a:r>
          </a:p>
        </p:txBody>
      </p:sp>
      <p:sp>
        <p:nvSpPr>
          <p:cNvPr id="9" name="TextBox 8"/>
          <p:cNvSpPr txBox="1"/>
          <p:nvPr/>
        </p:nvSpPr>
        <p:spPr>
          <a:xfrm>
            <a:off x="10515600" y="6492240"/>
            <a:ext cx="1170432" cy="274320"/>
          </a:xfrm>
          <a:prstGeom prst="rect">
            <a:avLst/>
          </a:prstGeom>
          <a:noFill/>
        </p:spPr>
        <p:txBody>
          <a:bodyPr wrap="square" anchor="t" lIns="0" rIns="0" tIns="0" bIns="0">
            <a:spAutoFit/>
          </a:bodyPr>
          <a:lstStyle/>
          <a:p>
            <a:pPr algn="r">
              <a:lnSpc>
                <a:spcPct val="100000"/>
              </a:lnSpc>
            </a:pPr>
            <a:r>
              <a:rPr sz="900" b="1">
                <a:solidFill>
                  <a:srgbClr val="003366"/>
                </a:solidFill>
                <a:latin typeface="微软雅黑"/>
                <a:ea typeface="微软雅黑"/>
              </a:rPr>
              <a:t>16 / 23</a:t>
            </a:r>
          </a:p>
        </p:txBody>
      </p:sp>
      <p:sp>
        <p:nvSpPr>
          <p:cNvPr id="10" name="TextBox 9"/>
          <p:cNvSpPr txBox="1"/>
          <p:nvPr/>
        </p:nvSpPr>
        <p:spPr>
          <a:xfrm>
            <a:off x="502920" y="566928"/>
            <a:ext cx="10972800" cy="256032"/>
          </a:xfrm>
          <a:prstGeom prst="rect">
            <a:avLst/>
          </a:prstGeom>
          <a:noFill/>
        </p:spPr>
        <p:txBody>
          <a:bodyPr wrap="square" anchor="t" lIns="0" rIns="0" tIns="0" bIns="0">
            <a:spAutoFit/>
          </a:bodyPr>
          <a:lstStyle/>
          <a:p>
            <a:pPr algn="l">
              <a:lnSpc>
                <a:spcPct val="100000"/>
              </a:lnSpc>
            </a:pPr>
            <a:r>
              <a:rPr sz="1100" b="1">
                <a:solidFill>
                  <a:srgbClr val="C00000"/>
                </a:solidFill>
                <a:latin typeface="微软雅黑"/>
                <a:ea typeface="微软雅黑"/>
              </a:rPr>
              <a:t>PART 2 · 卡点①</a:t>
            </a:r>
          </a:p>
        </p:txBody>
      </p:sp>
      <p:sp>
        <p:nvSpPr>
          <p:cNvPr id="11" name="TextBox 10"/>
          <p:cNvSpPr txBox="1"/>
          <p:nvPr/>
        </p:nvSpPr>
        <p:spPr>
          <a:xfrm>
            <a:off x="502920" y="822960"/>
            <a:ext cx="11247120" cy="502920"/>
          </a:xfrm>
          <a:prstGeom prst="rect">
            <a:avLst/>
          </a:prstGeom>
          <a:noFill/>
        </p:spPr>
        <p:txBody>
          <a:bodyPr wrap="square" anchor="t" lIns="0" rIns="0" tIns="0" bIns="0">
            <a:spAutoFit/>
          </a:bodyPr>
          <a:lstStyle/>
          <a:p>
            <a:pPr algn="l">
              <a:lnSpc>
                <a:spcPct val="100000"/>
              </a:lnSpc>
            </a:pPr>
            <a:r>
              <a:rPr sz="2200" b="1">
                <a:solidFill>
                  <a:srgbClr val="003366"/>
                </a:solidFill>
                <a:latin typeface="微软雅黑"/>
                <a:ea typeface="微软雅黑"/>
              </a:rPr>
              <a:t>C少怎么办：跳出“本行业本城市”，把人才池扩大三倍</a:t>
            </a:r>
          </a:p>
        </p:txBody>
      </p:sp>
      <p:sp>
        <p:nvSpPr>
          <p:cNvPr id="12" name="TextBox 11"/>
          <p:cNvSpPr txBox="1"/>
          <p:nvPr/>
        </p:nvSpPr>
        <p:spPr>
          <a:xfrm>
            <a:off x="502920" y="1481328"/>
            <a:ext cx="5486400" cy="274320"/>
          </a:xfrm>
          <a:prstGeom prst="rect">
            <a:avLst/>
          </a:prstGeom>
          <a:noFill/>
        </p:spPr>
        <p:txBody>
          <a:bodyPr wrap="square" anchor="t" lIns="0" rIns="0" tIns="0" bIns="0">
            <a:spAutoFit/>
          </a:bodyPr>
          <a:lstStyle/>
          <a:p>
            <a:pPr algn="l">
              <a:lnSpc>
                <a:spcPct val="100000"/>
              </a:lnSpc>
            </a:pPr>
            <a:r>
              <a:rPr sz="1300" b="1">
                <a:solidFill>
                  <a:srgbClr val="003366"/>
                </a:solidFill>
                <a:latin typeface="微软雅黑"/>
                <a:ea typeface="微软雅黑"/>
              </a:rPr>
              <a:t>现象（来自专区数据）</a:t>
            </a:r>
          </a:p>
        </p:txBody>
      </p:sp>
      <p:sp>
        <p:nvSpPr>
          <p:cNvPr id="13" name="TextBox 12"/>
          <p:cNvSpPr txBox="1"/>
          <p:nvPr/>
        </p:nvSpPr>
        <p:spPr>
          <a:xfrm>
            <a:off x="502920" y="1810512"/>
            <a:ext cx="5577840" cy="1737360"/>
          </a:xfrm>
          <a:prstGeom prst="rect">
            <a:avLst/>
          </a:prstGeom>
          <a:noFill/>
        </p:spPr>
        <p:txBody>
          <a:bodyPr wrap="square" anchor="t" lIns="0" rIns="0" tIns="0" bIns="0">
            <a:spAutoFit/>
          </a:bodyPr>
          <a:lstStyle/>
          <a:p>
            <a:pPr algn="l">
              <a:lnSpc>
                <a:spcPct val="135000"/>
              </a:lnSpc>
            </a:pPr>
            <a:r>
              <a:rPr sz="1200" b="0">
                <a:solidFill>
                  <a:srgbClr val="333333"/>
                </a:solidFill>
                <a:latin typeface="微软雅黑"/>
                <a:ea typeface="微软雅黑"/>
              </a:rPr>
              <a:t>— 嵌入式全区 25 家在招；SiC/GaN、CPU 架构开 2-6 万仍常年挂着——第三代半导体全国缺口数十万，西安抢的是全国人才</a:t>
            </a:r>
          </a:p>
          <a:p>
            <a:pPr algn="l">
              <a:lnSpc>
                <a:spcPct val="135000"/>
              </a:lnSpc>
            </a:pPr>
            <a:r>
              <a:rPr sz="1200" b="0">
                <a:solidFill>
                  <a:srgbClr val="333333"/>
                </a:solidFill>
                <a:latin typeface="微软雅黑"/>
                <a:ea typeface="微软雅黑"/>
              </a:rPr>
              <a:t>— 高校培养节奏赶不上产能扩张：应届生距熟手还差 1-3 年养成期，而企业 86% 的岗位只要熟手——当年扩产的需求，撞上当年还没养成的毕业生</a:t>
            </a:r>
          </a:p>
          <a:p>
            <a:pPr algn="l">
              <a:lnSpc>
                <a:spcPct val="135000"/>
              </a:lnSpc>
            </a:pPr>
            <a:r>
              <a:rPr sz="1200" b="0">
                <a:solidFill>
                  <a:srgbClr val="333333"/>
                </a:solidFill>
                <a:latin typeface="微软雅黑"/>
                <a:ea typeface="微软雅黑"/>
              </a:rPr>
              <a:t>— 86% 岗位要求有经验，而 3-5 年熟手在职稳定、极少主动投递——活跃市场上能捞到的本来就是少数</a:t>
            </a:r>
          </a:p>
        </p:txBody>
      </p:sp>
      <p:sp>
        <p:nvSpPr>
          <p:cNvPr id="14" name="TextBox 13"/>
          <p:cNvSpPr txBox="1"/>
          <p:nvPr/>
        </p:nvSpPr>
        <p:spPr>
          <a:xfrm>
            <a:off x="502920" y="3611880"/>
            <a:ext cx="5486400" cy="274320"/>
          </a:xfrm>
          <a:prstGeom prst="rect">
            <a:avLst/>
          </a:prstGeom>
          <a:noFill/>
        </p:spPr>
        <p:txBody>
          <a:bodyPr wrap="square" anchor="t" lIns="0" rIns="0" tIns="0" bIns="0">
            <a:spAutoFit/>
          </a:bodyPr>
          <a:lstStyle/>
          <a:p>
            <a:pPr algn="l">
              <a:lnSpc>
                <a:spcPct val="100000"/>
              </a:lnSpc>
            </a:pPr>
            <a:r>
              <a:rPr sz="1300" b="1">
                <a:solidFill>
                  <a:srgbClr val="003366"/>
                </a:solidFill>
                <a:latin typeface="微软雅黑"/>
                <a:ea typeface="微软雅黑"/>
              </a:rPr>
              <a:t>根因</a:t>
            </a:r>
          </a:p>
        </p:txBody>
      </p:sp>
      <p:sp>
        <p:nvSpPr>
          <p:cNvPr id="15" name="TextBox 14"/>
          <p:cNvSpPr txBox="1"/>
          <p:nvPr/>
        </p:nvSpPr>
        <p:spPr>
          <a:xfrm>
            <a:off x="502920" y="3931920"/>
            <a:ext cx="5577840" cy="822960"/>
          </a:xfrm>
          <a:prstGeom prst="rect">
            <a:avLst/>
          </a:prstGeom>
          <a:noFill/>
        </p:spPr>
        <p:txBody>
          <a:bodyPr wrap="square" anchor="t" lIns="0" rIns="0" tIns="0" bIns="0">
            <a:spAutoFit/>
          </a:bodyPr>
          <a:lstStyle/>
          <a:p>
            <a:pPr algn="l">
              <a:lnSpc>
                <a:spcPct val="130000"/>
              </a:lnSpc>
            </a:pPr>
            <a:r>
              <a:rPr sz="1200" b="0">
                <a:solidFill>
                  <a:srgbClr val="444444"/>
                </a:solidFill>
                <a:latin typeface="微软雅黑"/>
                <a:ea typeface="微软雅黑"/>
              </a:rPr>
              <a:t>招聘需求按“岗位名”找人，人才供给按“技能”存在——岗位名对不上，不等于人不对；本地抢人本质是“跨区域 + 存量人才”之争。</a:t>
            </a:r>
          </a:p>
        </p:txBody>
      </p:sp>
      <p:sp>
        <p:nvSpPr>
          <p:cNvPr id="16" name="TextBox 15"/>
          <p:cNvSpPr txBox="1"/>
          <p:nvPr/>
        </p:nvSpPr>
        <p:spPr>
          <a:xfrm>
            <a:off x="6492240" y="1481328"/>
            <a:ext cx="5029200" cy="274320"/>
          </a:xfrm>
          <a:prstGeom prst="rect">
            <a:avLst/>
          </a:prstGeom>
          <a:noFill/>
        </p:spPr>
        <p:txBody>
          <a:bodyPr wrap="square" anchor="t" lIns="0" rIns="0" tIns="0" bIns="0">
            <a:spAutoFit/>
          </a:bodyPr>
          <a:lstStyle/>
          <a:p>
            <a:pPr algn="l">
              <a:lnSpc>
                <a:spcPct val="100000"/>
              </a:lnSpc>
            </a:pPr>
            <a:r>
              <a:rPr sz="1300" b="1">
                <a:solidFill>
                  <a:srgbClr val="003366"/>
                </a:solidFill>
                <a:latin typeface="微软雅黑"/>
                <a:ea typeface="微软雅黑"/>
              </a:rPr>
              <a:t>三个扩容打法</a:t>
            </a:r>
          </a:p>
        </p:txBody>
      </p:sp>
      <p:sp>
        <p:nvSpPr>
          <p:cNvPr id="17" name="Rounded Rectangle 16"/>
          <p:cNvSpPr/>
          <p:nvPr/>
        </p:nvSpPr>
        <p:spPr>
          <a:xfrm>
            <a:off x="6492240" y="1810512"/>
            <a:ext cx="5166360" cy="868680"/>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6492240" y="1810512"/>
            <a:ext cx="64008" cy="868680"/>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693408" y="1883664"/>
            <a:ext cx="4846320" cy="237744"/>
          </a:xfrm>
          <a:prstGeom prst="rect">
            <a:avLst/>
          </a:prstGeom>
          <a:noFill/>
        </p:spPr>
        <p:txBody>
          <a:bodyPr wrap="square" anchor="t" lIns="0" rIns="0" tIns="0" bIns="0">
            <a:spAutoFit/>
          </a:bodyPr>
          <a:lstStyle/>
          <a:p>
            <a:pPr algn="l">
              <a:lnSpc>
                <a:spcPct val="100000"/>
              </a:lnSpc>
            </a:pPr>
            <a:r>
              <a:rPr sz="1200" b="1">
                <a:solidFill>
                  <a:srgbClr val="003366"/>
                </a:solidFill>
                <a:latin typeface="微软雅黑"/>
                <a:ea typeface="微软雅黑"/>
              </a:rPr>
              <a:t>跨行业调度</a:t>
            </a:r>
          </a:p>
        </p:txBody>
      </p:sp>
      <p:sp>
        <p:nvSpPr>
          <p:cNvPr id="20" name="TextBox 19"/>
          <p:cNvSpPr txBox="1"/>
          <p:nvPr/>
        </p:nvSpPr>
        <p:spPr>
          <a:xfrm>
            <a:off x="6693408" y="2139696"/>
            <a:ext cx="4846320" cy="502920"/>
          </a:xfrm>
          <a:prstGeom prst="rect">
            <a:avLst/>
          </a:prstGeom>
          <a:noFill/>
        </p:spPr>
        <p:txBody>
          <a:bodyPr wrap="square" anchor="t" lIns="0" rIns="0" tIns="0" bIns="0">
            <a:spAutoFit/>
          </a:bodyPr>
          <a:lstStyle/>
          <a:p>
            <a:pPr algn="l">
              <a:lnSpc>
                <a:spcPct val="115000"/>
              </a:lnSpc>
            </a:pPr>
            <a:r>
              <a:rPr sz="1000" b="0">
                <a:solidFill>
                  <a:srgbClr val="444444"/>
                </a:solidFill>
                <a:latin typeface="微软雅黑"/>
                <a:ea typeface="微软雅黑"/>
              </a:rPr>
              <a:t>技能迁移图谱：燃油车电控→新能源VCU；军工硬件→民用半导体；家电自动化→装备制造PLC。先定技能，再定行业。</a:t>
            </a:r>
          </a:p>
        </p:txBody>
      </p:sp>
      <p:sp>
        <p:nvSpPr>
          <p:cNvPr id="21" name="Rounded Rectangle 20"/>
          <p:cNvSpPr/>
          <p:nvPr/>
        </p:nvSpPr>
        <p:spPr>
          <a:xfrm>
            <a:off x="6492240" y="2770632"/>
            <a:ext cx="5166360" cy="868680"/>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492240" y="2770632"/>
            <a:ext cx="64008" cy="86868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693408" y="2843784"/>
            <a:ext cx="4846320" cy="237744"/>
          </a:xfrm>
          <a:prstGeom prst="rect">
            <a:avLst/>
          </a:prstGeom>
          <a:noFill/>
        </p:spPr>
        <p:txBody>
          <a:bodyPr wrap="square" anchor="t" lIns="0" rIns="0" tIns="0" bIns="0">
            <a:spAutoFit/>
          </a:bodyPr>
          <a:lstStyle/>
          <a:p>
            <a:pPr algn="l">
              <a:lnSpc>
                <a:spcPct val="100000"/>
              </a:lnSpc>
            </a:pPr>
            <a:r>
              <a:rPr sz="1200" b="1">
                <a:solidFill>
                  <a:srgbClr val="003366"/>
                </a:solidFill>
                <a:latin typeface="微软雅黑"/>
                <a:ea typeface="微软雅黑"/>
              </a:rPr>
              <a:t>沉默人才激活</a:t>
            </a:r>
          </a:p>
        </p:txBody>
      </p:sp>
      <p:sp>
        <p:nvSpPr>
          <p:cNvPr id="24" name="TextBox 23"/>
          <p:cNvSpPr txBox="1"/>
          <p:nvPr/>
        </p:nvSpPr>
        <p:spPr>
          <a:xfrm>
            <a:off x="6693408" y="3099816"/>
            <a:ext cx="4846320" cy="502920"/>
          </a:xfrm>
          <a:prstGeom prst="rect">
            <a:avLst/>
          </a:prstGeom>
          <a:noFill/>
        </p:spPr>
        <p:txBody>
          <a:bodyPr wrap="square" anchor="t" lIns="0" rIns="0" tIns="0" bIns="0">
            <a:spAutoFit/>
          </a:bodyPr>
          <a:lstStyle/>
          <a:p>
            <a:pPr algn="l">
              <a:lnSpc>
                <a:spcPct val="115000"/>
              </a:lnSpc>
            </a:pPr>
            <a:r>
              <a:rPr sz="1000" b="0">
                <a:solidFill>
                  <a:srgbClr val="444444"/>
                </a:solidFill>
                <a:latin typeface="微软雅黑"/>
                <a:ea typeface="微软雅黑"/>
              </a:rPr>
              <a:t>平台上大量 3-6 个月未更新的简历，人可能正好看机会。定向触达 + 定制化沟通，把“死库”变“活库”。</a:t>
            </a:r>
          </a:p>
        </p:txBody>
      </p:sp>
      <p:sp>
        <p:nvSpPr>
          <p:cNvPr id="25" name="Rounded Rectangle 24"/>
          <p:cNvSpPr/>
          <p:nvPr/>
        </p:nvSpPr>
        <p:spPr>
          <a:xfrm>
            <a:off x="6492240" y="3730752"/>
            <a:ext cx="5166360" cy="868680"/>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6492240" y="3730752"/>
            <a:ext cx="64008" cy="868680"/>
          </a:xfrm>
          <a:prstGeom prst="rect">
            <a:avLst/>
          </a:prstGeom>
          <a:solidFill>
            <a:srgbClr val="B886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6693408" y="3803904"/>
            <a:ext cx="4846320" cy="237744"/>
          </a:xfrm>
          <a:prstGeom prst="rect">
            <a:avLst/>
          </a:prstGeom>
          <a:noFill/>
        </p:spPr>
        <p:txBody>
          <a:bodyPr wrap="square" anchor="t" lIns="0" rIns="0" tIns="0" bIns="0">
            <a:spAutoFit/>
          </a:bodyPr>
          <a:lstStyle/>
          <a:p>
            <a:pPr algn="l">
              <a:lnSpc>
                <a:spcPct val="100000"/>
              </a:lnSpc>
            </a:pPr>
            <a:r>
              <a:rPr sz="1200" b="1">
                <a:solidFill>
                  <a:srgbClr val="003366"/>
                </a:solidFill>
                <a:latin typeface="微软雅黑"/>
                <a:ea typeface="微软雅黑"/>
              </a:rPr>
              <a:t>全国搜索 + 回流吸引</a:t>
            </a:r>
          </a:p>
        </p:txBody>
      </p:sp>
      <p:sp>
        <p:nvSpPr>
          <p:cNvPr id="28" name="TextBox 27"/>
          <p:cNvSpPr txBox="1"/>
          <p:nvPr/>
        </p:nvSpPr>
        <p:spPr>
          <a:xfrm>
            <a:off x="6693408" y="4059936"/>
            <a:ext cx="4846320" cy="502920"/>
          </a:xfrm>
          <a:prstGeom prst="rect">
            <a:avLst/>
          </a:prstGeom>
          <a:noFill/>
        </p:spPr>
        <p:txBody>
          <a:bodyPr wrap="square" anchor="t" lIns="0" rIns="0" tIns="0" bIns="0">
            <a:spAutoFit/>
          </a:bodyPr>
          <a:lstStyle/>
          <a:p>
            <a:pPr algn="l">
              <a:lnSpc>
                <a:spcPct val="115000"/>
              </a:lnSpc>
            </a:pPr>
            <a:r>
              <a:rPr sz="1000" b="0">
                <a:solidFill>
                  <a:srgbClr val="444444"/>
                </a:solidFill>
                <a:latin typeface="微软雅黑"/>
                <a:ea typeface="微软雅黑"/>
              </a:rPr>
              <a:t>一线城市的陕西籍工程师是天然回流候选人群，用“产业前景 + 生活成本优势”做定向吸引。</a:t>
            </a:r>
          </a:p>
        </p:txBody>
      </p:sp>
      <p:sp>
        <p:nvSpPr>
          <p:cNvPr id="29" name="Rectangle 28"/>
          <p:cNvSpPr/>
          <p:nvPr/>
        </p:nvSpPr>
        <p:spPr>
          <a:xfrm>
            <a:off x="502920" y="4937760"/>
            <a:ext cx="54864" cy="566928"/>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Rounded Rectangle 29"/>
          <p:cNvSpPr/>
          <p:nvPr/>
        </p:nvSpPr>
        <p:spPr>
          <a:xfrm>
            <a:off x="557784" y="4937760"/>
            <a:ext cx="11128248" cy="566928"/>
          </a:xfrm>
          <a:prstGeom prst="roundRect">
            <a:avLst>
              <a:gd name="adj" fmla="val 80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777240" y="5010912"/>
            <a:ext cx="10789920" cy="457200"/>
          </a:xfrm>
          <a:prstGeom prst="rect">
            <a:avLst/>
          </a:prstGeom>
          <a:noFill/>
        </p:spPr>
        <p:txBody>
          <a:bodyPr wrap="square" anchor="ctr" lIns="0" rIns="0" tIns="0" bIns="0">
            <a:spAutoFit/>
          </a:bodyPr>
          <a:lstStyle/>
          <a:p>
            <a:pPr algn="l">
              <a:lnSpc>
                <a:spcPct val="115000"/>
              </a:lnSpc>
            </a:pPr>
            <a:r>
              <a:rPr sz="1200" b="1">
                <a:solidFill>
                  <a:srgbClr val="003366"/>
                </a:solidFill>
                <a:latin typeface="微软雅黑"/>
                <a:ea typeface="微软雅黑"/>
              </a:rPr>
              <a:t>一句话总结：</a:t>
            </a:r>
            <a:r>
              <a:rPr sz="1200" b="0">
                <a:solidFill>
                  <a:srgbClr val="333333"/>
                </a:solidFill>
                <a:latin typeface="微软雅黑"/>
                <a:ea typeface="微软雅黑"/>
              </a:rPr>
              <a:t>C少型岗位拼的不是渠道数量，而是</a:t>
            </a:r>
            <a:r>
              <a:rPr sz="1200" b="1">
                <a:solidFill>
                  <a:srgbClr val="C00000"/>
                </a:solidFill>
                <a:latin typeface="微软雅黑"/>
                <a:ea typeface="微软雅黑"/>
              </a:rPr>
              <a:t>把池子做大的想象力</a:t>
            </a:r>
            <a:r>
              <a:rPr sz="1200" b="0">
                <a:solidFill>
                  <a:srgbClr val="333333"/>
                </a:solidFill>
                <a:latin typeface="微软雅黑"/>
                <a:ea typeface="微软雅黑"/>
              </a:rPr>
              <a:t>——技能迁移到哪，招聘边界就到哪。</a:t>
            </a:r>
          </a:p>
        </p:txBody>
      </p:sp>
      <p:sp>
        <p:nvSpPr>
          <p:cNvPr id="32" name="TextBox 31"/>
          <p:cNvSpPr txBox="1"/>
          <p:nvPr/>
        </p:nvSpPr>
        <p:spPr>
          <a:xfrm>
            <a:off x="502920" y="6053328"/>
            <a:ext cx="11183112" cy="320040"/>
          </a:xfrm>
          <a:prstGeom prst="rect">
            <a:avLst/>
          </a:prstGeom>
          <a:noFill/>
        </p:spPr>
        <p:txBody>
          <a:bodyPr wrap="square" anchor="t" lIns="0" rIns="0" tIns="0" bIns="0">
            <a:spAutoFit/>
          </a:bodyPr>
          <a:lstStyle/>
          <a:p>
            <a:pPr algn="l">
              <a:lnSpc>
                <a:spcPct val="100000"/>
              </a:lnSpc>
            </a:pPr>
            <a:r>
              <a:rPr sz="850" b="0">
                <a:solidFill>
                  <a:srgbClr val="999999"/>
                </a:solidFill>
                <a:latin typeface="微软雅黑"/>
                <a:ea typeface="微软雅黑"/>
              </a:rPr>
              <a:t>技能迁移方向为智联行业运营经验总结；在招数据来自专区实时统计（2026-08-17）。</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4572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502920" y="164592"/>
            <a:ext cx="310896" cy="310896"/>
          </a:xfrm>
          <a:prstGeom prst="roundRect">
            <a:avLst>
              <a:gd name="adj" fmla="val 8000"/>
            </a:avLst>
          </a:prstGeom>
          <a:solidFill>
            <a:srgbClr val="1A6DFF"/>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0" rIns="0" tIns="0" bIns="0"/>
          <a:lstStyle/>
          <a:p>
            <a:pPr algn="ctr"/>
            <a:r>
              <a:rPr sz="1600" b="1">
                <a:solidFill>
                  <a:srgbClr val="FFFFFF"/>
                </a:solidFill>
                <a:latin typeface="微软雅黑"/>
              </a:rPr>
              <a:t>Z</a:t>
            </a:r>
          </a:p>
        </p:txBody>
      </p:sp>
      <p:sp>
        <p:nvSpPr>
          <p:cNvPr id="4" name="TextBox 3"/>
          <p:cNvSpPr txBox="1"/>
          <p:nvPr/>
        </p:nvSpPr>
        <p:spPr>
          <a:xfrm>
            <a:off x="923544" y="146304"/>
            <a:ext cx="2194560" cy="384048"/>
          </a:xfrm>
          <a:prstGeom prst="rect">
            <a:avLst/>
          </a:prstGeom>
          <a:noFill/>
        </p:spPr>
        <p:txBody>
          <a:bodyPr wrap="square" anchor="ctr" lIns="0" rIns="0" tIns="0" bIns="0">
            <a:spAutoFit/>
          </a:bodyPr>
          <a:lstStyle/>
          <a:p>
            <a:pPr algn="l">
              <a:lnSpc>
                <a:spcPct val="100000"/>
              </a:lnSpc>
            </a:pPr>
            <a:r>
              <a:rPr sz="1500" b="1">
                <a:solidFill>
                  <a:srgbClr val="003366"/>
                </a:solidFill>
                <a:latin typeface="微软雅黑"/>
                <a:ea typeface="微软雅黑"/>
              </a:rPr>
              <a:t>智联招聘</a:t>
            </a:r>
          </a:p>
        </p:txBody>
      </p:sp>
      <p:sp>
        <p:nvSpPr>
          <p:cNvPr id="5" name="TextBox 4"/>
          <p:cNvSpPr txBox="1"/>
          <p:nvPr/>
        </p:nvSpPr>
        <p:spPr>
          <a:xfrm>
            <a:off x="923544" y="384048"/>
            <a:ext cx="2194560" cy="146304"/>
          </a:xfrm>
          <a:prstGeom prst="rect">
            <a:avLst/>
          </a:prstGeom>
          <a:noFill/>
        </p:spPr>
        <p:txBody>
          <a:bodyPr wrap="square" anchor="t" lIns="0" rIns="0" tIns="0" bIns="0">
            <a:spAutoFit/>
          </a:bodyPr>
          <a:lstStyle/>
          <a:p>
            <a:pPr algn="l">
              <a:lnSpc>
                <a:spcPct val="100000"/>
              </a:lnSpc>
            </a:pPr>
            <a:r>
              <a:rPr sz="700" b="0">
                <a:solidFill>
                  <a:srgbClr val="999999"/>
                </a:solidFill>
                <a:latin typeface="微软雅黑"/>
                <a:ea typeface="微软雅黑"/>
              </a:rPr>
              <a:t>ZHAOPIN.COM</a:t>
            </a:r>
          </a:p>
        </p:txBody>
      </p:sp>
      <p:sp>
        <p:nvSpPr>
          <p:cNvPr id="6" name="TextBox 5"/>
          <p:cNvSpPr txBox="1"/>
          <p:nvPr/>
        </p:nvSpPr>
        <p:spPr>
          <a:xfrm>
            <a:off x="8503920" y="201168"/>
            <a:ext cx="3200400" cy="274320"/>
          </a:xfrm>
          <a:prstGeom prst="rect">
            <a:avLst/>
          </a:prstGeom>
          <a:noFill/>
        </p:spPr>
        <p:txBody>
          <a:bodyPr wrap="square" anchor="t" lIns="0" rIns="0" tIns="0" bIns="0">
            <a:spAutoFit/>
          </a:bodyPr>
          <a:lstStyle/>
          <a:p>
            <a:pPr algn="r">
              <a:lnSpc>
                <a:spcPct val="100000"/>
              </a:lnSpc>
            </a:pPr>
            <a:r>
              <a:rPr sz="1000" b="0">
                <a:solidFill>
                  <a:srgbClr val="999999"/>
                </a:solidFill>
                <a:latin typeface="微软雅黑"/>
                <a:ea typeface="微软雅黑"/>
              </a:rPr>
              <a:t>高端装备与智能制造专场 · 西安</a:t>
            </a:r>
          </a:p>
        </p:txBody>
      </p:sp>
      <p:sp>
        <p:nvSpPr>
          <p:cNvPr id="7" name="Rectangle 6"/>
          <p:cNvSpPr/>
          <p:nvPr/>
        </p:nvSpPr>
        <p:spPr>
          <a:xfrm>
            <a:off x="502920" y="6419088"/>
            <a:ext cx="11183112" cy="9525"/>
          </a:xfrm>
          <a:prstGeom prst="rect">
            <a:avLst/>
          </a:prstGeom>
          <a:solidFill>
            <a:srgbClr val="E4E7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492240"/>
            <a:ext cx="8229600" cy="274320"/>
          </a:xfrm>
          <a:prstGeom prst="rect">
            <a:avLst/>
          </a:prstGeom>
          <a:noFill/>
        </p:spPr>
        <p:txBody>
          <a:bodyPr wrap="square" anchor="t" lIns="0" rIns="0" tIns="0" bIns="0">
            <a:spAutoFit/>
          </a:bodyPr>
          <a:lstStyle/>
          <a:p>
            <a:pPr algn="l">
              <a:lnSpc>
                <a:spcPct val="100000"/>
              </a:lnSpc>
            </a:pPr>
            <a:r>
              <a:rPr sz="850" b="0">
                <a:solidFill>
                  <a:srgbClr val="999999"/>
                </a:solidFill>
                <a:latin typeface="微软雅黑"/>
                <a:ea typeface="微软雅黑"/>
              </a:rPr>
              <a:t>智联招聘西安分公司 ｜ 客户交流资料 · 数据截至 2026-08-17</a:t>
            </a:r>
          </a:p>
        </p:txBody>
      </p:sp>
      <p:sp>
        <p:nvSpPr>
          <p:cNvPr id="9" name="TextBox 8"/>
          <p:cNvSpPr txBox="1"/>
          <p:nvPr/>
        </p:nvSpPr>
        <p:spPr>
          <a:xfrm>
            <a:off x="10515600" y="6492240"/>
            <a:ext cx="1170432" cy="274320"/>
          </a:xfrm>
          <a:prstGeom prst="rect">
            <a:avLst/>
          </a:prstGeom>
          <a:noFill/>
        </p:spPr>
        <p:txBody>
          <a:bodyPr wrap="square" anchor="t" lIns="0" rIns="0" tIns="0" bIns="0">
            <a:spAutoFit/>
          </a:bodyPr>
          <a:lstStyle/>
          <a:p>
            <a:pPr algn="r">
              <a:lnSpc>
                <a:spcPct val="100000"/>
              </a:lnSpc>
            </a:pPr>
            <a:r>
              <a:rPr sz="900" b="1">
                <a:solidFill>
                  <a:srgbClr val="003366"/>
                </a:solidFill>
                <a:latin typeface="微软雅黑"/>
                <a:ea typeface="微软雅黑"/>
              </a:rPr>
              <a:t>17 / 23</a:t>
            </a:r>
          </a:p>
        </p:txBody>
      </p:sp>
      <p:sp>
        <p:nvSpPr>
          <p:cNvPr id="10" name="TextBox 9"/>
          <p:cNvSpPr txBox="1"/>
          <p:nvPr/>
        </p:nvSpPr>
        <p:spPr>
          <a:xfrm>
            <a:off x="502920" y="566928"/>
            <a:ext cx="10972800" cy="256032"/>
          </a:xfrm>
          <a:prstGeom prst="rect">
            <a:avLst/>
          </a:prstGeom>
          <a:noFill/>
        </p:spPr>
        <p:txBody>
          <a:bodyPr wrap="square" anchor="t" lIns="0" rIns="0" tIns="0" bIns="0">
            <a:spAutoFit/>
          </a:bodyPr>
          <a:lstStyle/>
          <a:p>
            <a:pPr algn="l">
              <a:lnSpc>
                <a:spcPct val="100000"/>
              </a:lnSpc>
            </a:pPr>
            <a:r>
              <a:rPr sz="1100" b="1">
                <a:solidFill>
                  <a:srgbClr val="C00000"/>
                </a:solidFill>
                <a:latin typeface="微软雅黑"/>
                <a:ea typeface="微软雅黑"/>
              </a:rPr>
              <a:t>PART 2 · 卡点②</a:t>
            </a:r>
          </a:p>
        </p:txBody>
      </p:sp>
      <p:sp>
        <p:nvSpPr>
          <p:cNvPr id="11" name="TextBox 10"/>
          <p:cNvSpPr txBox="1"/>
          <p:nvPr/>
        </p:nvSpPr>
        <p:spPr>
          <a:xfrm>
            <a:off x="502920" y="822960"/>
            <a:ext cx="11247120" cy="502920"/>
          </a:xfrm>
          <a:prstGeom prst="rect">
            <a:avLst/>
          </a:prstGeom>
          <a:noFill/>
        </p:spPr>
        <p:txBody>
          <a:bodyPr wrap="square" anchor="t" lIns="0" rIns="0" tIns="0" bIns="0">
            <a:spAutoFit/>
          </a:bodyPr>
          <a:lstStyle/>
          <a:p>
            <a:pPr algn="l">
              <a:lnSpc>
                <a:spcPct val="100000"/>
              </a:lnSpc>
            </a:pPr>
            <a:r>
              <a:rPr sz="2200" b="1">
                <a:solidFill>
                  <a:srgbClr val="003366"/>
                </a:solidFill>
                <a:latin typeface="微软雅黑"/>
                <a:ea typeface="微软雅黑"/>
              </a:rPr>
              <a:t>匹配不准的解法：把 JD 从“岗位名”升级为“技能语言”</a:t>
            </a:r>
          </a:p>
        </p:txBody>
      </p:sp>
      <p:sp>
        <p:nvSpPr>
          <p:cNvPr id="12" name="Rounded Rectangle 11"/>
          <p:cNvSpPr/>
          <p:nvPr/>
        </p:nvSpPr>
        <p:spPr>
          <a:xfrm>
            <a:off x="502920" y="1554480"/>
            <a:ext cx="5394960" cy="1188720"/>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502920" y="1554480"/>
            <a:ext cx="64008" cy="1188720"/>
          </a:xfrm>
          <a:prstGeom prst="rect">
            <a:avLst/>
          </a:prstGeom>
          <a:solidFill>
            <a:srgbClr val="BBBBB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1664208"/>
            <a:ext cx="5029200" cy="228600"/>
          </a:xfrm>
          <a:prstGeom prst="rect">
            <a:avLst/>
          </a:prstGeom>
          <a:noFill/>
        </p:spPr>
        <p:txBody>
          <a:bodyPr wrap="square" anchor="t" lIns="0" rIns="0" tIns="0" bIns="0">
            <a:spAutoFit/>
          </a:bodyPr>
          <a:lstStyle/>
          <a:p>
            <a:pPr algn="l">
              <a:lnSpc>
                <a:spcPct val="100000"/>
              </a:lnSpc>
            </a:pPr>
            <a:r>
              <a:rPr sz="1100" b="1">
                <a:solidFill>
                  <a:srgbClr val="666666"/>
                </a:solidFill>
                <a:latin typeface="微软雅黑"/>
                <a:ea typeface="微软雅黑"/>
              </a:rPr>
              <a:t>✕ 弱 JD（收得多但不对）</a:t>
            </a:r>
          </a:p>
        </p:txBody>
      </p:sp>
      <p:sp>
        <p:nvSpPr>
          <p:cNvPr id="15" name="TextBox 14"/>
          <p:cNvSpPr txBox="1"/>
          <p:nvPr/>
        </p:nvSpPr>
        <p:spPr>
          <a:xfrm>
            <a:off x="713232" y="1938528"/>
            <a:ext cx="5029200" cy="731520"/>
          </a:xfrm>
          <a:prstGeom prst="rect">
            <a:avLst/>
          </a:prstGeom>
          <a:noFill/>
        </p:spPr>
        <p:txBody>
          <a:bodyPr wrap="square" anchor="t" lIns="0" rIns="0" tIns="0" bIns="0">
            <a:spAutoFit/>
          </a:bodyPr>
          <a:lstStyle/>
          <a:p>
            <a:pPr algn="l">
              <a:lnSpc>
                <a:spcPct val="130000"/>
              </a:lnSpc>
            </a:pPr>
            <a:r>
              <a:rPr sz="1150" b="0">
                <a:solidFill>
                  <a:srgbClr val="555555"/>
                </a:solidFill>
                <a:latin typeface="微软雅黑"/>
                <a:ea typeface="微软雅黑"/>
              </a:rPr>
              <a:t>电气工程师</a:t>
            </a:r>
          </a:p>
          <a:p>
            <a:pPr algn="l">
              <a:lnSpc>
                <a:spcPct val="130000"/>
              </a:lnSpc>
            </a:pPr>
            <a:r>
              <a:rPr sz="1150" b="0">
                <a:solidFill>
                  <a:srgbClr val="555555"/>
                </a:solidFill>
                <a:latin typeface="微软雅黑"/>
                <a:ea typeface="微软雅黑"/>
              </a:rPr>
              <a:t>要求：本科，3年以上经验，责任心强，熟悉电气设计。</a:t>
            </a:r>
          </a:p>
        </p:txBody>
      </p:sp>
      <p:sp>
        <p:nvSpPr>
          <p:cNvPr id="16" name="Rounded Rectangle 15"/>
          <p:cNvSpPr/>
          <p:nvPr/>
        </p:nvSpPr>
        <p:spPr>
          <a:xfrm>
            <a:off x="502920" y="2926080"/>
            <a:ext cx="5394960" cy="1463040"/>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502920" y="2926080"/>
            <a:ext cx="64008" cy="1463040"/>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 y="3035808"/>
            <a:ext cx="5029200" cy="228600"/>
          </a:xfrm>
          <a:prstGeom prst="rect">
            <a:avLst/>
          </a:prstGeom>
          <a:noFill/>
        </p:spPr>
        <p:txBody>
          <a:bodyPr wrap="square" anchor="t" lIns="0" rIns="0" tIns="0" bIns="0">
            <a:spAutoFit/>
          </a:bodyPr>
          <a:lstStyle/>
          <a:p>
            <a:pPr algn="l">
              <a:lnSpc>
                <a:spcPct val="100000"/>
              </a:lnSpc>
            </a:pPr>
            <a:r>
              <a:rPr sz="1100" b="1">
                <a:solidFill>
                  <a:srgbClr val="C00000"/>
                </a:solidFill>
                <a:latin typeface="微软雅黑"/>
                <a:ea typeface="微软雅黑"/>
              </a:rPr>
              <a:t>✓ 强 JD（平台能精准推人）</a:t>
            </a:r>
          </a:p>
        </p:txBody>
      </p:sp>
      <p:sp>
        <p:nvSpPr>
          <p:cNvPr id="19" name="TextBox 18"/>
          <p:cNvSpPr txBox="1"/>
          <p:nvPr/>
        </p:nvSpPr>
        <p:spPr>
          <a:xfrm>
            <a:off x="713232" y="3310128"/>
            <a:ext cx="5029200" cy="960120"/>
          </a:xfrm>
          <a:prstGeom prst="rect">
            <a:avLst/>
          </a:prstGeom>
          <a:noFill/>
        </p:spPr>
        <p:txBody>
          <a:bodyPr wrap="square" anchor="t" lIns="0" rIns="0" tIns="0" bIns="0">
            <a:spAutoFit/>
          </a:bodyPr>
          <a:lstStyle/>
          <a:p>
            <a:pPr algn="l">
              <a:lnSpc>
                <a:spcPct val="130000"/>
              </a:lnSpc>
            </a:pPr>
            <a:r>
              <a:rPr sz="1150" b="0">
                <a:solidFill>
                  <a:srgbClr val="333333"/>
                </a:solidFill>
                <a:latin typeface="微软雅黑"/>
                <a:ea typeface="微软雅黑"/>
              </a:rPr>
              <a:t>PLC电气工程师（8-15K）</a:t>
            </a:r>
          </a:p>
          <a:p>
            <a:pPr algn="l">
              <a:lnSpc>
                <a:spcPct val="130000"/>
              </a:lnSpc>
            </a:pPr>
            <a:r>
              <a:rPr sz="1150" b="0">
                <a:solidFill>
                  <a:srgbClr val="333333"/>
                </a:solidFill>
                <a:latin typeface="微软雅黑"/>
                <a:ea typeface="微软雅黑"/>
              </a:rPr>
              <a:t>要求：西门子 S7-1200/1500 编程，非标自动化产线 3 年+，能独立完成调试出差；有施耐德/三菱经验加分。</a:t>
            </a:r>
          </a:p>
        </p:txBody>
      </p:sp>
      <p:sp>
        <p:nvSpPr>
          <p:cNvPr id="20" name="TextBox 19"/>
          <p:cNvSpPr txBox="1"/>
          <p:nvPr/>
        </p:nvSpPr>
        <p:spPr>
          <a:xfrm>
            <a:off x="6492240" y="1481328"/>
            <a:ext cx="5120640" cy="274320"/>
          </a:xfrm>
          <a:prstGeom prst="rect">
            <a:avLst/>
          </a:prstGeom>
          <a:noFill/>
        </p:spPr>
        <p:txBody>
          <a:bodyPr wrap="square" anchor="t" lIns="0" rIns="0" tIns="0" bIns="0">
            <a:spAutoFit/>
          </a:bodyPr>
          <a:lstStyle/>
          <a:p>
            <a:pPr algn="l">
              <a:lnSpc>
                <a:spcPct val="100000"/>
              </a:lnSpc>
            </a:pPr>
            <a:r>
              <a:rPr sz="1250" b="1">
                <a:solidFill>
                  <a:srgbClr val="003366"/>
                </a:solidFill>
                <a:latin typeface="微软雅黑"/>
                <a:ea typeface="微软雅黑"/>
              </a:rPr>
              <a:t>市场在用什么“技能语言”（专区高频标签）</a:t>
            </a:r>
          </a:p>
        </p:txBody>
      </p:sp>
      <p:sp>
        <p:nvSpPr>
          <p:cNvPr id="21" name="Rounded Rectangle 20"/>
          <p:cNvSpPr/>
          <p:nvPr/>
        </p:nvSpPr>
        <p:spPr>
          <a:xfrm>
            <a:off x="6492240" y="1828800"/>
            <a:ext cx="1184148" cy="310896"/>
          </a:xfrm>
          <a:prstGeom prst="roundRect">
            <a:avLst>
              <a:gd name="adj" fmla="val 8000"/>
            </a:avLst>
          </a:prstGeom>
          <a:solidFill>
            <a:srgbClr val="F5F7FA"/>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6492240" y="1883664"/>
            <a:ext cx="1184148" cy="219456"/>
          </a:xfrm>
          <a:prstGeom prst="rect">
            <a:avLst/>
          </a:prstGeom>
          <a:noFill/>
        </p:spPr>
        <p:txBody>
          <a:bodyPr wrap="square" anchor="t" lIns="0" rIns="0" tIns="0" bIns="0">
            <a:spAutoFit/>
          </a:bodyPr>
          <a:lstStyle/>
          <a:p>
            <a:pPr algn="ctr">
              <a:lnSpc>
                <a:spcPct val="100000"/>
              </a:lnSpc>
            </a:pPr>
            <a:r>
              <a:rPr sz="900" b="0">
                <a:solidFill>
                  <a:srgbClr val="666666"/>
                </a:solidFill>
                <a:latin typeface="微软雅黑"/>
                <a:ea typeface="微软雅黑"/>
              </a:rPr>
              <a:t>西门子 ×51</a:t>
            </a:r>
          </a:p>
        </p:txBody>
      </p:sp>
      <p:sp>
        <p:nvSpPr>
          <p:cNvPr id="23" name="Rounded Rectangle 22"/>
          <p:cNvSpPr/>
          <p:nvPr/>
        </p:nvSpPr>
        <p:spPr>
          <a:xfrm>
            <a:off x="7840979" y="1828800"/>
            <a:ext cx="1801368" cy="310896"/>
          </a:xfrm>
          <a:prstGeom prst="roundRect">
            <a:avLst>
              <a:gd name="adj" fmla="val 8000"/>
            </a:avLst>
          </a:prstGeom>
          <a:solidFill>
            <a:srgbClr val="F5F7FA"/>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840979" y="1883664"/>
            <a:ext cx="1801368" cy="219456"/>
          </a:xfrm>
          <a:prstGeom prst="rect">
            <a:avLst/>
          </a:prstGeom>
          <a:noFill/>
        </p:spPr>
        <p:txBody>
          <a:bodyPr wrap="square" anchor="t" lIns="0" rIns="0" tIns="0" bIns="0">
            <a:spAutoFit/>
          </a:bodyPr>
          <a:lstStyle/>
          <a:p>
            <a:pPr algn="ctr">
              <a:lnSpc>
                <a:spcPct val="100000"/>
              </a:lnSpc>
            </a:pPr>
            <a:r>
              <a:rPr sz="900" b="0">
                <a:solidFill>
                  <a:srgbClr val="666666"/>
                </a:solidFill>
                <a:latin typeface="微软雅黑"/>
                <a:ea typeface="微软雅黑"/>
              </a:rPr>
              <a:t>汽车行业质量体系 ×24</a:t>
            </a:r>
          </a:p>
        </p:txBody>
      </p:sp>
      <p:sp>
        <p:nvSpPr>
          <p:cNvPr id="25" name="Rounded Rectangle 24"/>
          <p:cNvSpPr/>
          <p:nvPr/>
        </p:nvSpPr>
        <p:spPr>
          <a:xfrm>
            <a:off x="9806940" y="1828800"/>
            <a:ext cx="1677924" cy="310896"/>
          </a:xfrm>
          <a:prstGeom prst="roundRect">
            <a:avLst>
              <a:gd name="adj" fmla="val 8000"/>
            </a:avLst>
          </a:prstGeom>
          <a:solidFill>
            <a:srgbClr val="F5F7FA"/>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9806940" y="1883664"/>
            <a:ext cx="1677924" cy="219456"/>
          </a:xfrm>
          <a:prstGeom prst="rect">
            <a:avLst/>
          </a:prstGeom>
          <a:noFill/>
        </p:spPr>
        <p:txBody>
          <a:bodyPr wrap="square" anchor="t" lIns="0" rIns="0" tIns="0" bIns="0">
            <a:spAutoFit/>
          </a:bodyPr>
          <a:lstStyle/>
          <a:p>
            <a:pPr algn="ctr">
              <a:lnSpc>
                <a:spcPct val="100000"/>
              </a:lnSpc>
            </a:pPr>
            <a:r>
              <a:rPr sz="900" b="0">
                <a:solidFill>
                  <a:srgbClr val="666666"/>
                </a:solidFill>
                <a:latin typeface="微软雅黑"/>
                <a:ea typeface="微软雅黑"/>
              </a:rPr>
              <a:t>来料检验IQC ×21</a:t>
            </a:r>
          </a:p>
        </p:txBody>
      </p:sp>
      <p:sp>
        <p:nvSpPr>
          <p:cNvPr id="27" name="Rounded Rectangle 26"/>
          <p:cNvSpPr/>
          <p:nvPr/>
        </p:nvSpPr>
        <p:spPr>
          <a:xfrm>
            <a:off x="6492240" y="2212848"/>
            <a:ext cx="1184148" cy="310896"/>
          </a:xfrm>
          <a:prstGeom prst="roundRect">
            <a:avLst>
              <a:gd name="adj" fmla="val 8000"/>
            </a:avLst>
          </a:prstGeom>
          <a:solidFill>
            <a:srgbClr val="F5F7FA"/>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6492240" y="2267712"/>
            <a:ext cx="1184148" cy="219456"/>
          </a:xfrm>
          <a:prstGeom prst="rect">
            <a:avLst/>
          </a:prstGeom>
          <a:noFill/>
        </p:spPr>
        <p:txBody>
          <a:bodyPr wrap="square" anchor="t" lIns="0" rIns="0" tIns="0" bIns="0">
            <a:spAutoFit/>
          </a:bodyPr>
          <a:lstStyle/>
          <a:p>
            <a:pPr algn="ctr">
              <a:lnSpc>
                <a:spcPct val="100000"/>
              </a:lnSpc>
            </a:pPr>
            <a:r>
              <a:rPr sz="900" b="0">
                <a:solidFill>
                  <a:srgbClr val="666666"/>
                </a:solidFill>
                <a:latin typeface="微软雅黑"/>
                <a:ea typeface="微软雅黑"/>
              </a:rPr>
              <a:t>C++ ×21</a:t>
            </a:r>
          </a:p>
        </p:txBody>
      </p:sp>
      <p:sp>
        <p:nvSpPr>
          <p:cNvPr id="29" name="Rounded Rectangle 28"/>
          <p:cNvSpPr/>
          <p:nvPr/>
        </p:nvSpPr>
        <p:spPr>
          <a:xfrm>
            <a:off x="7840979" y="2212848"/>
            <a:ext cx="1431036" cy="310896"/>
          </a:xfrm>
          <a:prstGeom prst="roundRect">
            <a:avLst>
              <a:gd name="adj" fmla="val 8000"/>
            </a:avLst>
          </a:prstGeom>
          <a:solidFill>
            <a:srgbClr val="F5F7FA"/>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840979" y="2267712"/>
            <a:ext cx="1431036" cy="219456"/>
          </a:xfrm>
          <a:prstGeom prst="rect">
            <a:avLst/>
          </a:prstGeom>
          <a:noFill/>
        </p:spPr>
        <p:txBody>
          <a:bodyPr wrap="square" anchor="t" lIns="0" rIns="0" tIns="0" bIns="0">
            <a:spAutoFit/>
          </a:bodyPr>
          <a:lstStyle/>
          <a:p>
            <a:pPr algn="ctr">
              <a:lnSpc>
                <a:spcPct val="100000"/>
              </a:lnSpc>
            </a:pPr>
            <a:r>
              <a:rPr sz="900" b="0">
                <a:solidFill>
                  <a:srgbClr val="666666"/>
                </a:solidFill>
                <a:latin typeface="微软雅黑"/>
                <a:ea typeface="微软雅黑"/>
              </a:rPr>
              <a:t>PCB设计 ×20</a:t>
            </a:r>
          </a:p>
        </p:txBody>
      </p:sp>
      <p:sp>
        <p:nvSpPr>
          <p:cNvPr id="31" name="Rounded Rectangle 30"/>
          <p:cNvSpPr/>
          <p:nvPr/>
        </p:nvSpPr>
        <p:spPr>
          <a:xfrm>
            <a:off x="9436607" y="2212848"/>
            <a:ext cx="1431036" cy="310896"/>
          </a:xfrm>
          <a:prstGeom prst="roundRect">
            <a:avLst>
              <a:gd name="adj" fmla="val 8000"/>
            </a:avLst>
          </a:prstGeom>
          <a:solidFill>
            <a:srgbClr val="F5F7FA"/>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
          <p:cNvSpPr txBox="1"/>
          <p:nvPr/>
        </p:nvSpPr>
        <p:spPr>
          <a:xfrm>
            <a:off x="9436607" y="2267712"/>
            <a:ext cx="1431036" cy="219456"/>
          </a:xfrm>
          <a:prstGeom prst="rect">
            <a:avLst/>
          </a:prstGeom>
          <a:noFill/>
        </p:spPr>
        <p:txBody>
          <a:bodyPr wrap="square" anchor="t" lIns="0" rIns="0" tIns="0" bIns="0">
            <a:spAutoFit/>
          </a:bodyPr>
          <a:lstStyle/>
          <a:p>
            <a:pPr algn="ctr">
              <a:lnSpc>
                <a:spcPct val="100000"/>
              </a:lnSpc>
            </a:pPr>
            <a:r>
              <a:rPr sz="900" b="0">
                <a:solidFill>
                  <a:srgbClr val="666666"/>
                </a:solidFill>
                <a:latin typeface="微软雅黑"/>
                <a:ea typeface="微软雅黑"/>
              </a:rPr>
              <a:t>PLC设计 ×17</a:t>
            </a:r>
          </a:p>
        </p:txBody>
      </p:sp>
      <p:sp>
        <p:nvSpPr>
          <p:cNvPr id="33" name="Rounded Rectangle 32"/>
          <p:cNvSpPr/>
          <p:nvPr/>
        </p:nvSpPr>
        <p:spPr>
          <a:xfrm>
            <a:off x="6492240" y="2596896"/>
            <a:ext cx="1431036" cy="310896"/>
          </a:xfrm>
          <a:prstGeom prst="roundRect">
            <a:avLst>
              <a:gd name="adj" fmla="val 8000"/>
            </a:avLst>
          </a:prstGeom>
          <a:solidFill>
            <a:srgbClr val="F5F7FA"/>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TextBox 33"/>
          <p:cNvSpPr txBox="1"/>
          <p:nvPr/>
        </p:nvSpPr>
        <p:spPr>
          <a:xfrm>
            <a:off x="6492240" y="2651760"/>
            <a:ext cx="1431036" cy="219456"/>
          </a:xfrm>
          <a:prstGeom prst="rect">
            <a:avLst/>
          </a:prstGeom>
          <a:noFill/>
        </p:spPr>
        <p:txBody>
          <a:bodyPr wrap="square" anchor="t" lIns="0" rIns="0" tIns="0" bIns="0">
            <a:spAutoFit/>
          </a:bodyPr>
          <a:lstStyle/>
          <a:p>
            <a:pPr algn="ctr">
              <a:lnSpc>
                <a:spcPct val="100000"/>
              </a:lnSpc>
            </a:pPr>
            <a:r>
              <a:rPr sz="900" b="0">
                <a:solidFill>
                  <a:srgbClr val="666666"/>
                </a:solidFill>
                <a:latin typeface="微软雅黑"/>
                <a:ea typeface="微软雅黑"/>
              </a:rPr>
              <a:t>IATF16949</a:t>
            </a:r>
          </a:p>
        </p:txBody>
      </p:sp>
      <p:sp>
        <p:nvSpPr>
          <p:cNvPr id="35" name="Rounded Rectangle 34"/>
          <p:cNvSpPr/>
          <p:nvPr/>
        </p:nvSpPr>
        <p:spPr>
          <a:xfrm>
            <a:off x="8087867" y="2596896"/>
            <a:ext cx="813816" cy="310896"/>
          </a:xfrm>
          <a:prstGeom prst="roundRect">
            <a:avLst>
              <a:gd name="adj" fmla="val 8000"/>
            </a:avLst>
          </a:prstGeom>
          <a:solidFill>
            <a:srgbClr val="F5F7FA"/>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TextBox 35"/>
          <p:cNvSpPr txBox="1"/>
          <p:nvPr/>
        </p:nvSpPr>
        <p:spPr>
          <a:xfrm>
            <a:off x="8087867" y="2651760"/>
            <a:ext cx="813816" cy="219456"/>
          </a:xfrm>
          <a:prstGeom prst="rect">
            <a:avLst/>
          </a:prstGeom>
          <a:noFill/>
        </p:spPr>
        <p:txBody>
          <a:bodyPr wrap="square" anchor="t" lIns="0" rIns="0" tIns="0" bIns="0">
            <a:spAutoFit/>
          </a:bodyPr>
          <a:lstStyle/>
          <a:p>
            <a:pPr algn="ctr">
              <a:lnSpc>
                <a:spcPct val="100000"/>
              </a:lnSpc>
            </a:pPr>
            <a:r>
              <a:rPr sz="900" b="0">
                <a:solidFill>
                  <a:srgbClr val="666666"/>
                </a:solidFill>
                <a:latin typeface="微软雅黑"/>
                <a:ea typeface="微软雅黑"/>
              </a:rPr>
              <a:t>8D报告</a:t>
            </a:r>
          </a:p>
        </p:txBody>
      </p:sp>
      <p:sp>
        <p:nvSpPr>
          <p:cNvPr id="37" name="Rounded Rectangle 36"/>
          <p:cNvSpPr/>
          <p:nvPr/>
        </p:nvSpPr>
        <p:spPr>
          <a:xfrm>
            <a:off x="9066276" y="2596896"/>
            <a:ext cx="813816" cy="310896"/>
          </a:xfrm>
          <a:prstGeom prst="roundRect">
            <a:avLst>
              <a:gd name="adj" fmla="val 8000"/>
            </a:avLst>
          </a:prstGeom>
          <a:solidFill>
            <a:srgbClr val="F5F7FA"/>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TextBox 37"/>
          <p:cNvSpPr txBox="1"/>
          <p:nvPr/>
        </p:nvSpPr>
        <p:spPr>
          <a:xfrm>
            <a:off x="9066276" y="2651760"/>
            <a:ext cx="813816" cy="219456"/>
          </a:xfrm>
          <a:prstGeom prst="rect">
            <a:avLst/>
          </a:prstGeom>
          <a:noFill/>
        </p:spPr>
        <p:txBody>
          <a:bodyPr wrap="square" anchor="t" lIns="0" rIns="0" tIns="0" bIns="0">
            <a:spAutoFit/>
          </a:bodyPr>
          <a:lstStyle/>
          <a:p>
            <a:pPr algn="ctr">
              <a:lnSpc>
                <a:spcPct val="100000"/>
              </a:lnSpc>
            </a:pPr>
            <a:r>
              <a:rPr sz="900" b="0">
                <a:solidFill>
                  <a:srgbClr val="666666"/>
                </a:solidFill>
                <a:latin typeface="微软雅黑"/>
                <a:ea typeface="微软雅黑"/>
              </a:rPr>
              <a:t>六西格玛</a:t>
            </a:r>
          </a:p>
        </p:txBody>
      </p:sp>
      <p:sp>
        <p:nvSpPr>
          <p:cNvPr id="39" name="Rounded Rectangle 38"/>
          <p:cNvSpPr/>
          <p:nvPr/>
        </p:nvSpPr>
        <p:spPr>
          <a:xfrm>
            <a:off x="10044684" y="2596896"/>
            <a:ext cx="937259" cy="310896"/>
          </a:xfrm>
          <a:prstGeom prst="roundRect">
            <a:avLst>
              <a:gd name="adj" fmla="val 8000"/>
            </a:avLst>
          </a:prstGeom>
          <a:solidFill>
            <a:srgbClr val="F5F7FA"/>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TextBox 39"/>
          <p:cNvSpPr txBox="1"/>
          <p:nvPr/>
        </p:nvSpPr>
        <p:spPr>
          <a:xfrm>
            <a:off x="10044684" y="2651760"/>
            <a:ext cx="937259" cy="219456"/>
          </a:xfrm>
          <a:prstGeom prst="rect">
            <a:avLst/>
          </a:prstGeom>
          <a:noFill/>
        </p:spPr>
        <p:txBody>
          <a:bodyPr wrap="square" anchor="t" lIns="0" rIns="0" tIns="0" bIns="0">
            <a:spAutoFit/>
          </a:bodyPr>
          <a:lstStyle/>
          <a:p>
            <a:pPr algn="ctr">
              <a:lnSpc>
                <a:spcPct val="100000"/>
              </a:lnSpc>
            </a:pPr>
            <a:r>
              <a:rPr sz="900" b="0">
                <a:solidFill>
                  <a:srgbClr val="666666"/>
                </a:solidFill>
                <a:latin typeface="微软雅黑"/>
                <a:ea typeface="微软雅黑"/>
              </a:rPr>
              <a:t>SMT设备</a:t>
            </a:r>
          </a:p>
        </p:txBody>
      </p:sp>
      <p:sp>
        <p:nvSpPr>
          <p:cNvPr id="41" name="TextBox 40"/>
          <p:cNvSpPr txBox="1"/>
          <p:nvPr/>
        </p:nvSpPr>
        <p:spPr>
          <a:xfrm>
            <a:off x="6492240" y="3520440"/>
            <a:ext cx="5120640" cy="274320"/>
          </a:xfrm>
          <a:prstGeom prst="rect">
            <a:avLst/>
          </a:prstGeom>
          <a:noFill/>
        </p:spPr>
        <p:txBody>
          <a:bodyPr wrap="square" anchor="t" lIns="0" rIns="0" tIns="0" bIns="0">
            <a:spAutoFit/>
          </a:bodyPr>
          <a:lstStyle/>
          <a:p>
            <a:pPr algn="l">
              <a:lnSpc>
                <a:spcPct val="100000"/>
              </a:lnSpc>
            </a:pPr>
            <a:r>
              <a:rPr sz="1250" b="1">
                <a:solidFill>
                  <a:srgbClr val="003366"/>
                </a:solidFill>
                <a:latin typeface="微软雅黑"/>
                <a:ea typeface="微软雅黑"/>
              </a:rPr>
              <a:t>三步自查清单</a:t>
            </a:r>
          </a:p>
        </p:txBody>
      </p:sp>
      <p:sp>
        <p:nvSpPr>
          <p:cNvPr id="42" name="TextBox 41"/>
          <p:cNvSpPr txBox="1"/>
          <p:nvPr/>
        </p:nvSpPr>
        <p:spPr>
          <a:xfrm>
            <a:off x="6492240" y="3840480"/>
            <a:ext cx="5212080" cy="1188720"/>
          </a:xfrm>
          <a:prstGeom prst="rect">
            <a:avLst/>
          </a:prstGeom>
          <a:noFill/>
        </p:spPr>
        <p:txBody>
          <a:bodyPr wrap="square" anchor="t" lIns="0" rIns="0" tIns="0" bIns="0">
            <a:spAutoFit/>
          </a:bodyPr>
          <a:lstStyle/>
          <a:p>
            <a:pPr algn="l">
              <a:lnSpc>
                <a:spcPct val="125000"/>
              </a:lnSpc>
            </a:pPr>
            <a:r>
              <a:rPr sz="1050" b="0">
                <a:solidFill>
                  <a:srgbClr val="333333"/>
                </a:solidFill>
                <a:latin typeface="微软雅黑"/>
                <a:ea typeface="微软雅黑"/>
              </a:rPr>
              <a:t>— 关键词齐不齐：设备型号、工艺方法、体系证书写进 JD 了吗？</a:t>
            </a:r>
          </a:p>
          <a:p>
            <a:pPr algn="l">
              <a:lnSpc>
                <a:spcPct val="125000"/>
              </a:lnSpc>
            </a:pPr>
            <a:r>
              <a:rPr sz="1050" b="0">
                <a:solidFill>
                  <a:srgbClr val="333333"/>
                </a:solidFill>
                <a:latin typeface="微软雅黑"/>
                <a:ea typeface="微软雅黑"/>
              </a:rPr>
              <a:t>— 薪资写没写：明码标价的职位曝光与转化显著更高，“面议”劝退熟手</a:t>
            </a:r>
          </a:p>
          <a:p>
            <a:pPr algn="l">
              <a:lnSpc>
                <a:spcPct val="125000"/>
              </a:lnSpc>
            </a:pPr>
            <a:r>
              <a:rPr sz="1050" b="0">
                <a:solidFill>
                  <a:srgbClr val="333333"/>
                </a:solidFill>
                <a:latin typeface="微软雅黑"/>
                <a:ea typeface="微软雅黑"/>
              </a:rPr>
              <a:t>— 门槛过不过：学历/经验卡太死，会把 25% 的大专高技能人才挡在门外</a:t>
            </a:r>
          </a:p>
          <a:p>
            <a:pPr algn="l">
              <a:lnSpc>
                <a:spcPct val="125000"/>
              </a:lnSpc>
            </a:pPr>
            <a:r>
              <a:rPr sz="1050" b="0">
                <a:solidFill>
                  <a:srgbClr val="333333"/>
                </a:solidFill>
                <a:latin typeface="微软雅黑"/>
                <a:ea typeface="微软雅黑"/>
              </a:rPr>
              <a:t>— 面试接不接得住：100 份简历只能面 5 个、到岗 1 个，问题在 JD 与面试官口径错位</a:t>
            </a:r>
          </a:p>
        </p:txBody>
      </p:sp>
      <p:sp>
        <p:nvSpPr>
          <p:cNvPr id="43" name="Rectangle 42"/>
          <p:cNvSpPr/>
          <p:nvPr/>
        </p:nvSpPr>
        <p:spPr>
          <a:xfrm>
            <a:off x="502920" y="5074920"/>
            <a:ext cx="54864" cy="566928"/>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4" name="Rounded Rectangle 43"/>
          <p:cNvSpPr/>
          <p:nvPr/>
        </p:nvSpPr>
        <p:spPr>
          <a:xfrm>
            <a:off x="557784" y="5074920"/>
            <a:ext cx="11128248" cy="566928"/>
          </a:xfrm>
          <a:prstGeom prst="roundRect">
            <a:avLst>
              <a:gd name="adj" fmla="val 80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5" name="TextBox 44"/>
          <p:cNvSpPr txBox="1"/>
          <p:nvPr/>
        </p:nvSpPr>
        <p:spPr>
          <a:xfrm>
            <a:off x="777240" y="5148072"/>
            <a:ext cx="10789920" cy="457200"/>
          </a:xfrm>
          <a:prstGeom prst="rect">
            <a:avLst/>
          </a:prstGeom>
          <a:noFill/>
        </p:spPr>
        <p:txBody>
          <a:bodyPr wrap="square" anchor="ctr" lIns="0" rIns="0" tIns="0" bIns="0">
            <a:spAutoFit/>
          </a:bodyPr>
          <a:lstStyle/>
          <a:p>
            <a:pPr algn="l">
              <a:lnSpc>
                <a:spcPct val="115000"/>
              </a:lnSpc>
            </a:pPr>
            <a:r>
              <a:rPr sz="1200" b="1">
                <a:solidFill>
                  <a:srgbClr val="003366"/>
                </a:solidFill>
                <a:latin typeface="微软雅黑"/>
                <a:ea typeface="微软雅黑"/>
              </a:rPr>
              <a:t>一句话总结：</a:t>
            </a:r>
            <a:r>
              <a:rPr sz="1200" b="0">
                <a:solidFill>
                  <a:srgbClr val="333333"/>
                </a:solidFill>
                <a:latin typeface="微软雅黑"/>
                <a:ea typeface="微软雅黑"/>
              </a:rPr>
              <a:t>JD 是给平台 AI 的“寻人启事”——</a:t>
            </a:r>
            <a:r>
              <a:rPr sz="1200" b="1">
                <a:solidFill>
                  <a:srgbClr val="C00000"/>
                </a:solidFill>
                <a:latin typeface="微软雅黑"/>
                <a:ea typeface="微软雅黑"/>
              </a:rPr>
              <a:t>技能写得越具体，推荐越精准</a:t>
            </a:r>
            <a:r>
              <a:rPr sz="1200" b="0">
                <a:solidFill>
                  <a:srgbClr val="333333"/>
                </a:solidFill>
                <a:latin typeface="微软雅黑"/>
                <a:ea typeface="微软雅黑"/>
              </a:rPr>
              <a:t>。今天回去第一件事：把你最难招的岗位 JD 重读一遍。</a:t>
            </a:r>
          </a:p>
        </p:txBody>
      </p:sp>
      <p:sp>
        <p:nvSpPr>
          <p:cNvPr id="46" name="TextBox 45"/>
          <p:cNvSpPr txBox="1"/>
          <p:nvPr/>
        </p:nvSpPr>
        <p:spPr>
          <a:xfrm>
            <a:off x="502920" y="6053328"/>
            <a:ext cx="11183112" cy="320040"/>
          </a:xfrm>
          <a:prstGeom prst="rect">
            <a:avLst/>
          </a:prstGeom>
          <a:noFill/>
        </p:spPr>
        <p:txBody>
          <a:bodyPr wrap="square" anchor="t" lIns="0" rIns="0" tIns="0" bIns="0">
            <a:spAutoFit/>
          </a:bodyPr>
          <a:lstStyle/>
          <a:p>
            <a:pPr algn="l">
              <a:lnSpc>
                <a:spcPct val="100000"/>
              </a:lnSpc>
            </a:pPr>
            <a:r>
              <a:rPr sz="850" b="0">
                <a:solidFill>
                  <a:srgbClr val="999999"/>
                </a:solidFill>
                <a:latin typeface="微软雅黑"/>
                <a:ea typeface="微软雅黑"/>
              </a:rPr>
              <a:t>高频技能标签统计自专区 883 个职位的技能标签字段（提取时间：2026-08-17）。</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4572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502920" y="164592"/>
            <a:ext cx="310896" cy="310896"/>
          </a:xfrm>
          <a:prstGeom prst="roundRect">
            <a:avLst>
              <a:gd name="adj" fmla="val 8000"/>
            </a:avLst>
          </a:prstGeom>
          <a:solidFill>
            <a:srgbClr val="1A6DFF"/>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0" rIns="0" tIns="0" bIns="0"/>
          <a:lstStyle/>
          <a:p>
            <a:pPr algn="ctr"/>
            <a:r>
              <a:rPr sz="1600" b="1">
                <a:solidFill>
                  <a:srgbClr val="FFFFFF"/>
                </a:solidFill>
                <a:latin typeface="微软雅黑"/>
              </a:rPr>
              <a:t>Z</a:t>
            </a:r>
          </a:p>
        </p:txBody>
      </p:sp>
      <p:sp>
        <p:nvSpPr>
          <p:cNvPr id="4" name="TextBox 3"/>
          <p:cNvSpPr txBox="1"/>
          <p:nvPr/>
        </p:nvSpPr>
        <p:spPr>
          <a:xfrm>
            <a:off x="923544" y="146304"/>
            <a:ext cx="2194560" cy="384048"/>
          </a:xfrm>
          <a:prstGeom prst="rect">
            <a:avLst/>
          </a:prstGeom>
          <a:noFill/>
        </p:spPr>
        <p:txBody>
          <a:bodyPr wrap="square" anchor="ctr" lIns="0" rIns="0" tIns="0" bIns="0">
            <a:spAutoFit/>
          </a:bodyPr>
          <a:lstStyle/>
          <a:p>
            <a:pPr algn="l">
              <a:lnSpc>
                <a:spcPct val="100000"/>
              </a:lnSpc>
            </a:pPr>
            <a:r>
              <a:rPr sz="1500" b="1">
                <a:solidFill>
                  <a:srgbClr val="003366"/>
                </a:solidFill>
                <a:latin typeface="微软雅黑"/>
                <a:ea typeface="微软雅黑"/>
              </a:rPr>
              <a:t>智联招聘</a:t>
            </a:r>
          </a:p>
        </p:txBody>
      </p:sp>
      <p:sp>
        <p:nvSpPr>
          <p:cNvPr id="5" name="TextBox 4"/>
          <p:cNvSpPr txBox="1"/>
          <p:nvPr/>
        </p:nvSpPr>
        <p:spPr>
          <a:xfrm>
            <a:off x="923544" y="384048"/>
            <a:ext cx="2194560" cy="146304"/>
          </a:xfrm>
          <a:prstGeom prst="rect">
            <a:avLst/>
          </a:prstGeom>
          <a:noFill/>
        </p:spPr>
        <p:txBody>
          <a:bodyPr wrap="square" anchor="t" lIns="0" rIns="0" tIns="0" bIns="0">
            <a:spAutoFit/>
          </a:bodyPr>
          <a:lstStyle/>
          <a:p>
            <a:pPr algn="l">
              <a:lnSpc>
                <a:spcPct val="100000"/>
              </a:lnSpc>
            </a:pPr>
            <a:r>
              <a:rPr sz="700" b="0">
                <a:solidFill>
                  <a:srgbClr val="999999"/>
                </a:solidFill>
                <a:latin typeface="微软雅黑"/>
                <a:ea typeface="微软雅黑"/>
              </a:rPr>
              <a:t>ZHAOPIN.COM</a:t>
            </a:r>
          </a:p>
        </p:txBody>
      </p:sp>
      <p:sp>
        <p:nvSpPr>
          <p:cNvPr id="6" name="TextBox 5"/>
          <p:cNvSpPr txBox="1"/>
          <p:nvPr/>
        </p:nvSpPr>
        <p:spPr>
          <a:xfrm>
            <a:off x="8503920" y="201168"/>
            <a:ext cx="3200400" cy="274320"/>
          </a:xfrm>
          <a:prstGeom prst="rect">
            <a:avLst/>
          </a:prstGeom>
          <a:noFill/>
        </p:spPr>
        <p:txBody>
          <a:bodyPr wrap="square" anchor="t" lIns="0" rIns="0" tIns="0" bIns="0">
            <a:spAutoFit/>
          </a:bodyPr>
          <a:lstStyle/>
          <a:p>
            <a:pPr algn="r">
              <a:lnSpc>
                <a:spcPct val="100000"/>
              </a:lnSpc>
            </a:pPr>
            <a:r>
              <a:rPr sz="1000" b="0">
                <a:solidFill>
                  <a:srgbClr val="999999"/>
                </a:solidFill>
                <a:latin typeface="微软雅黑"/>
                <a:ea typeface="微软雅黑"/>
              </a:rPr>
              <a:t>高端装备与智能制造专场 · 西安</a:t>
            </a:r>
          </a:p>
        </p:txBody>
      </p:sp>
      <p:sp>
        <p:nvSpPr>
          <p:cNvPr id="7" name="Rectangle 6"/>
          <p:cNvSpPr/>
          <p:nvPr/>
        </p:nvSpPr>
        <p:spPr>
          <a:xfrm>
            <a:off x="502920" y="6419088"/>
            <a:ext cx="11183112" cy="9525"/>
          </a:xfrm>
          <a:prstGeom prst="rect">
            <a:avLst/>
          </a:prstGeom>
          <a:solidFill>
            <a:srgbClr val="E4E7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492240"/>
            <a:ext cx="8229600" cy="274320"/>
          </a:xfrm>
          <a:prstGeom prst="rect">
            <a:avLst/>
          </a:prstGeom>
          <a:noFill/>
        </p:spPr>
        <p:txBody>
          <a:bodyPr wrap="square" anchor="t" lIns="0" rIns="0" tIns="0" bIns="0">
            <a:spAutoFit/>
          </a:bodyPr>
          <a:lstStyle/>
          <a:p>
            <a:pPr algn="l">
              <a:lnSpc>
                <a:spcPct val="100000"/>
              </a:lnSpc>
            </a:pPr>
            <a:r>
              <a:rPr sz="850" b="0">
                <a:solidFill>
                  <a:srgbClr val="999999"/>
                </a:solidFill>
                <a:latin typeface="微软雅黑"/>
                <a:ea typeface="微软雅黑"/>
              </a:rPr>
              <a:t>智联招聘西安分公司 ｜ 客户交流资料 · 数据截至 2026-08-17</a:t>
            </a:r>
          </a:p>
        </p:txBody>
      </p:sp>
      <p:sp>
        <p:nvSpPr>
          <p:cNvPr id="9" name="TextBox 8"/>
          <p:cNvSpPr txBox="1"/>
          <p:nvPr/>
        </p:nvSpPr>
        <p:spPr>
          <a:xfrm>
            <a:off x="10515600" y="6492240"/>
            <a:ext cx="1170432" cy="274320"/>
          </a:xfrm>
          <a:prstGeom prst="rect">
            <a:avLst/>
          </a:prstGeom>
          <a:noFill/>
        </p:spPr>
        <p:txBody>
          <a:bodyPr wrap="square" anchor="t" lIns="0" rIns="0" tIns="0" bIns="0">
            <a:spAutoFit/>
          </a:bodyPr>
          <a:lstStyle/>
          <a:p>
            <a:pPr algn="r">
              <a:lnSpc>
                <a:spcPct val="100000"/>
              </a:lnSpc>
            </a:pPr>
            <a:r>
              <a:rPr sz="900" b="1">
                <a:solidFill>
                  <a:srgbClr val="003366"/>
                </a:solidFill>
                <a:latin typeface="微软雅黑"/>
                <a:ea typeface="微软雅黑"/>
              </a:rPr>
              <a:t>18 / 23</a:t>
            </a:r>
          </a:p>
        </p:txBody>
      </p:sp>
      <p:sp>
        <p:nvSpPr>
          <p:cNvPr id="10" name="TextBox 9"/>
          <p:cNvSpPr txBox="1"/>
          <p:nvPr/>
        </p:nvSpPr>
        <p:spPr>
          <a:xfrm>
            <a:off x="502920" y="566928"/>
            <a:ext cx="10972800" cy="256032"/>
          </a:xfrm>
          <a:prstGeom prst="rect">
            <a:avLst/>
          </a:prstGeom>
          <a:noFill/>
        </p:spPr>
        <p:txBody>
          <a:bodyPr wrap="square" anchor="t" lIns="0" rIns="0" tIns="0" bIns="0">
            <a:spAutoFit/>
          </a:bodyPr>
          <a:lstStyle/>
          <a:p>
            <a:pPr algn="l">
              <a:lnSpc>
                <a:spcPct val="100000"/>
              </a:lnSpc>
            </a:pPr>
            <a:r>
              <a:rPr sz="1100" b="1">
                <a:solidFill>
                  <a:srgbClr val="C00000"/>
                </a:solidFill>
                <a:latin typeface="微软雅黑"/>
                <a:ea typeface="微软雅黑"/>
              </a:rPr>
              <a:t>PART 2 · 卡点④</a:t>
            </a:r>
          </a:p>
        </p:txBody>
      </p:sp>
      <p:sp>
        <p:nvSpPr>
          <p:cNvPr id="11" name="TextBox 10"/>
          <p:cNvSpPr txBox="1"/>
          <p:nvPr/>
        </p:nvSpPr>
        <p:spPr>
          <a:xfrm>
            <a:off x="502920" y="822960"/>
            <a:ext cx="11247120" cy="502920"/>
          </a:xfrm>
          <a:prstGeom prst="rect">
            <a:avLst/>
          </a:prstGeom>
          <a:noFill/>
        </p:spPr>
        <p:txBody>
          <a:bodyPr wrap="square" anchor="t" lIns="0" rIns="0" tIns="0" bIns="0">
            <a:spAutoFit/>
          </a:bodyPr>
          <a:lstStyle/>
          <a:p>
            <a:pPr algn="l">
              <a:lnSpc>
                <a:spcPct val="100000"/>
              </a:lnSpc>
            </a:pPr>
            <a:r>
              <a:rPr sz="2200" b="1">
                <a:solidFill>
                  <a:srgbClr val="003366"/>
                </a:solidFill>
                <a:latin typeface="微软雅黑"/>
                <a:ea typeface="微软雅黑"/>
              </a:rPr>
              <a:t>周期过长的漏斗拆解：人才在“触达 → 评估 → 流程”三段漏掉</a:t>
            </a:r>
          </a:p>
        </p:txBody>
      </p:sp>
      <p:sp>
        <p:nvSpPr>
          <p:cNvPr id="12" name="Rounded Rectangle 11"/>
          <p:cNvSpPr/>
          <p:nvPr/>
        </p:nvSpPr>
        <p:spPr>
          <a:xfrm>
            <a:off x="502920" y="1554480"/>
            <a:ext cx="3611880" cy="3108960"/>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502920" y="1554480"/>
            <a:ext cx="3611880" cy="64008"/>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31520" y="1783080"/>
            <a:ext cx="3200400" cy="548640"/>
          </a:xfrm>
          <a:prstGeom prst="rect">
            <a:avLst/>
          </a:prstGeom>
          <a:noFill/>
        </p:spPr>
        <p:txBody>
          <a:bodyPr wrap="square" anchor="t" lIns="0" rIns="0" tIns="0" bIns="0">
            <a:spAutoFit/>
          </a:bodyPr>
          <a:lstStyle/>
          <a:p>
            <a:pPr algn="l">
              <a:lnSpc>
                <a:spcPct val="115000"/>
              </a:lnSpc>
            </a:pPr>
            <a:r>
              <a:rPr sz="1350" b="1">
                <a:solidFill>
                  <a:srgbClr val="003366"/>
                </a:solidFill>
                <a:latin typeface="微软雅黑"/>
                <a:ea typeface="微软雅黑"/>
              </a:rPr>
              <a:t>① 触达段：等来的只有活跃者</a:t>
            </a:r>
          </a:p>
        </p:txBody>
      </p:sp>
      <p:sp>
        <p:nvSpPr>
          <p:cNvPr id="15" name="TextBox 14"/>
          <p:cNvSpPr txBox="1"/>
          <p:nvPr/>
        </p:nvSpPr>
        <p:spPr>
          <a:xfrm>
            <a:off x="731520" y="2468880"/>
            <a:ext cx="3200400" cy="2103120"/>
          </a:xfrm>
          <a:prstGeom prst="rect">
            <a:avLst/>
          </a:prstGeom>
          <a:noFill/>
        </p:spPr>
        <p:txBody>
          <a:bodyPr wrap="square" anchor="t" lIns="0" rIns="0" tIns="0" bIns="0">
            <a:spAutoFit/>
          </a:bodyPr>
          <a:lstStyle/>
          <a:p>
            <a:pPr algn="l">
              <a:lnSpc>
                <a:spcPct val="130000"/>
              </a:lnSpc>
            </a:pPr>
            <a:r>
              <a:rPr sz="1050" b="0">
                <a:solidFill>
                  <a:srgbClr val="444444"/>
                </a:solidFill>
                <a:latin typeface="微软雅黑"/>
                <a:ea typeface="微软雅黑"/>
              </a:rPr>
              <a:t>熟手很少主动投递，被动挂岗只能接住少数活跃求职者；96% 职位出自 300 人以下企业，品牌弱、没人帮忙转发扩散。没有“主动触达 + 人才池运营”，漏斗第一格就先天缺水。</a:t>
            </a:r>
          </a:p>
        </p:txBody>
      </p:sp>
      <p:sp>
        <p:nvSpPr>
          <p:cNvPr id="16" name="Rounded Rectangle 15"/>
          <p:cNvSpPr/>
          <p:nvPr/>
        </p:nvSpPr>
        <p:spPr>
          <a:xfrm>
            <a:off x="4325112" y="1554480"/>
            <a:ext cx="3611880" cy="3108960"/>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4325112" y="1554480"/>
            <a:ext cx="3611880" cy="64008"/>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4553712" y="1783080"/>
            <a:ext cx="3200400" cy="548640"/>
          </a:xfrm>
          <a:prstGeom prst="rect">
            <a:avLst/>
          </a:prstGeom>
          <a:noFill/>
        </p:spPr>
        <p:txBody>
          <a:bodyPr wrap="square" anchor="t" lIns="0" rIns="0" tIns="0" bIns="0">
            <a:spAutoFit/>
          </a:bodyPr>
          <a:lstStyle/>
          <a:p>
            <a:pPr algn="l">
              <a:lnSpc>
                <a:spcPct val="115000"/>
              </a:lnSpc>
            </a:pPr>
            <a:r>
              <a:rPr sz="1350" b="1">
                <a:solidFill>
                  <a:srgbClr val="003366"/>
                </a:solidFill>
                <a:latin typeface="微软雅黑"/>
                <a:ea typeface="微软雅黑"/>
              </a:rPr>
              <a:t>② 评估段：标准不清，反复拉锯</a:t>
            </a:r>
          </a:p>
        </p:txBody>
      </p:sp>
      <p:sp>
        <p:nvSpPr>
          <p:cNvPr id="19" name="TextBox 18"/>
          <p:cNvSpPr txBox="1"/>
          <p:nvPr/>
        </p:nvSpPr>
        <p:spPr>
          <a:xfrm>
            <a:off x="4553712" y="2468880"/>
            <a:ext cx="3200400" cy="2103120"/>
          </a:xfrm>
          <a:prstGeom prst="rect">
            <a:avLst/>
          </a:prstGeom>
          <a:noFill/>
        </p:spPr>
        <p:txBody>
          <a:bodyPr wrap="square" anchor="t" lIns="0" rIns="0" tIns="0" bIns="0">
            <a:spAutoFit/>
          </a:bodyPr>
          <a:lstStyle/>
          <a:p>
            <a:pPr algn="l">
              <a:lnSpc>
                <a:spcPct val="130000"/>
              </a:lnSpc>
            </a:pPr>
            <a:r>
              <a:rPr sz="1050" b="0">
                <a:solidFill>
                  <a:srgbClr val="444444"/>
                </a:solidFill>
                <a:latin typeface="微软雅黑"/>
                <a:ea typeface="微软雅黑"/>
              </a:rPr>
              <a:t>技术面试没有标准化评估（笔试/实操/结构化题库），“感觉还行”过两轮、技术总监一票否决，反复 3-4 轮；候选人面疲了，也被别家抢走。解法：评估前置——技能初筛、视频初面放前面。</a:t>
            </a:r>
          </a:p>
        </p:txBody>
      </p:sp>
      <p:sp>
        <p:nvSpPr>
          <p:cNvPr id="20" name="Rounded Rectangle 19"/>
          <p:cNvSpPr/>
          <p:nvPr/>
        </p:nvSpPr>
        <p:spPr>
          <a:xfrm>
            <a:off x="8147304" y="1554480"/>
            <a:ext cx="3611880" cy="3108960"/>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8147304" y="1554480"/>
            <a:ext cx="3611880" cy="64008"/>
          </a:xfrm>
          <a:prstGeom prst="rect">
            <a:avLst/>
          </a:prstGeom>
          <a:solidFill>
            <a:srgbClr val="B886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8375904" y="1783080"/>
            <a:ext cx="3200400" cy="548640"/>
          </a:xfrm>
          <a:prstGeom prst="rect">
            <a:avLst/>
          </a:prstGeom>
          <a:noFill/>
        </p:spPr>
        <p:txBody>
          <a:bodyPr wrap="square" anchor="t" lIns="0" rIns="0" tIns="0" bIns="0">
            <a:spAutoFit/>
          </a:bodyPr>
          <a:lstStyle/>
          <a:p>
            <a:pPr algn="l">
              <a:lnSpc>
                <a:spcPct val="115000"/>
              </a:lnSpc>
            </a:pPr>
            <a:r>
              <a:rPr sz="1350" b="1">
                <a:solidFill>
                  <a:srgbClr val="003366"/>
                </a:solidFill>
                <a:latin typeface="微软雅黑"/>
                <a:ea typeface="微软雅黑"/>
              </a:rPr>
              <a:t>③ 流程段：offer 慢一步，人没了</a:t>
            </a:r>
          </a:p>
        </p:txBody>
      </p:sp>
      <p:sp>
        <p:nvSpPr>
          <p:cNvPr id="23" name="TextBox 22"/>
          <p:cNvSpPr txBox="1"/>
          <p:nvPr/>
        </p:nvSpPr>
        <p:spPr>
          <a:xfrm>
            <a:off x="8375904" y="2468880"/>
            <a:ext cx="3200400" cy="2103120"/>
          </a:xfrm>
          <a:prstGeom prst="rect">
            <a:avLst/>
          </a:prstGeom>
          <a:noFill/>
        </p:spPr>
        <p:txBody>
          <a:bodyPr wrap="square" anchor="t" lIns="0" rIns="0" tIns="0" bIns="0">
            <a:spAutoFit/>
          </a:bodyPr>
          <a:lstStyle/>
          <a:p>
            <a:pPr algn="l">
              <a:lnSpc>
                <a:spcPct val="130000"/>
              </a:lnSpc>
            </a:pPr>
            <a:r>
              <a:rPr sz="1050" b="0">
                <a:solidFill>
                  <a:srgbClr val="444444"/>
                </a:solidFill>
                <a:latin typeface="微软雅黑"/>
                <a:ea typeface="微软雅黑"/>
              </a:rPr>
              <a:t>offer 审批走一周、背调再一周，熟手窗口期只有 2-4 周，被截胡是常态；还有一类隐形流失——老员工薪酬倒挂，新人开高了批不下来。对策：offer 不过夜、审批并行、提前定好薪酬弹性带。</a:t>
            </a:r>
          </a:p>
        </p:txBody>
      </p:sp>
      <p:sp>
        <p:nvSpPr>
          <p:cNvPr id="24" name="Rectangle 23"/>
          <p:cNvSpPr/>
          <p:nvPr/>
        </p:nvSpPr>
        <p:spPr>
          <a:xfrm>
            <a:off x="502920" y="5074920"/>
            <a:ext cx="54864" cy="566928"/>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Rounded Rectangle 24"/>
          <p:cNvSpPr/>
          <p:nvPr/>
        </p:nvSpPr>
        <p:spPr>
          <a:xfrm>
            <a:off x="557784" y="5074920"/>
            <a:ext cx="11128248" cy="566928"/>
          </a:xfrm>
          <a:prstGeom prst="roundRect">
            <a:avLst>
              <a:gd name="adj" fmla="val 80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77240" y="5148072"/>
            <a:ext cx="10789920" cy="457200"/>
          </a:xfrm>
          <a:prstGeom prst="rect">
            <a:avLst/>
          </a:prstGeom>
          <a:noFill/>
        </p:spPr>
        <p:txBody>
          <a:bodyPr wrap="square" anchor="ctr" lIns="0" rIns="0" tIns="0" bIns="0">
            <a:spAutoFit/>
          </a:bodyPr>
          <a:lstStyle/>
          <a:p>
            <a:pPr algn="l">
              <a:lnSpc>
                <a:spcPct val="115000"/>
              </a:lnSpc>
            </a:pPr>
            <a:r>
              <a:rPr sz="1200" b="1">
                <a:solidFill>
                  <a:srgbClr val="003366"/>
                </a:solidFill>
                <a:latin typeface="微软雅黑"/>
                <a:ea typeface="微软雅黑"/>
              </a:rPr>
              <a:t>关键洞察：</a:t>
            </a:r>
            <a:r>
              <a:rPr sz="1200" b="0">
                <a:solidFill>
                  <a:srgbClr val="333333"/>
                </a:solidFill>
                <a:latin typeface="微软雅黑"/>
                <a:ea typeface="微软雅黑"/>
              </a:rPr>
              <a:t>到岗周期不是 HR 的“感觉指标”，而是可以拆到每一段的</a:t>
            </a:r>
            <a:r>
              <a:rPr sz="1200" b="1">
                <a:solidFill>
                  <a:srgbClr val="C00000"/>
                </a:solidFill>
                <a:latin typeface="微软雅黑"/>
                <a:ea typeface="微软雅黑"/>
              </a:rPr>
              <a:t>运营指标</a:t>
            </a:r>
            <a:r>
              <a:rPr sz="1200" b="0">
                <a:solidFill>
                  <a:srgbClr val="333333"/>
                </a:solidFill>
                <a:latin typeface="微软雅黑"/>
                <a:ea typeface="微软雅黑"/>
              </a:rPr>
              <a:t>——把“48 小时首响、一周两轮面、offer 不过夜”当 SLA 管，像抓生产节拍一样抓到岗周期。</a:t>
            </a:r>
          </a:p>
        </p:txBody>
      </p:sp>
      <p:sp>
        <p:nvSpPr>
          <p:cNvPr id="27" name="TextBox 26"/>
          <p:cNvSpPr txBox="1"/>
          <p:nvPr/>
        </p:nvSpPr>
        <p:spPr>
          <a:xfrm>
            <a:off x="502920" y="6053328"/>
            <a:ext cx="11183112" cy="320040"/>
          </a:xfrm>
          <a:prstGeom prst="rect">
            <a:avLst/>
          </a:prstGeom>
          <a:noFill/>
        </p:spPr>
        <p:txBody>
          <a:bodyPr wrap="square" anchor="t" lIns="0" rIns="0" tIns="0" bIns="0">
            <a:spAutoFit/>
          </a:bodyPr>
          <a:lstStyle/>
          <a:p>
            <a:pPr algn="l">
              <a:lnSpc>
                <a:spcPct val="100000"/>
              </a:lnSpc>
            </a:pPr>
            <a:r>
              <a:rPr sz="850" b="0">
                <a:solidFill>
                  <a:srgbClr val="999999"/>
                </a:solidFill>
                <a:latin typeface="微软雅黑"/>
                <a:ea typeface="微软雅黑"/>
              </a:rPr>
              <a:t>“96% 职位来自 300 人以下企业”来自专区职位统计（2026-08-17）；“熟手窗口期 2-4 周”为行业招聘经验值，供参考。</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4572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502920" y="164592"/>
            <a:ext cx="310896" cy="310896"/>
          </a:xfrm>
          <a:prstGeom prst="roundRect">
            <a:avLst>
              <a:gd name="adj" fmla="val 8000"/>
            </a:avLst>
          </a:prstGeom>
          <a:solidFill>
            <a:srgbClr val="1A6DFF"/>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0" rIns="0" tIns="0" bIns="0"/>
          <a:lstStyle/>
          <a:p>
            <a:pPr algn="ctr"/>
            <a:r>
              <a:rPr sz="1600" b="1">
                <a:solidFill>
                  <a:srgbClr val="FFFFFF"/>
                </a:solidFill>
                <a:latin typeface="微软雅黑"/>
              </a:rPr>
              <a:t>Z</a:t>
            </a:r>
          </a:p>
        </p:txBody>
      </p:sp>
      <p:sp>
        <p:nvSpPr>
          <p:cNvPr id="4" name="TextBox 3"/>
          <p:cNvSpPr txBox="1"/>
          <p:nvPr/>
        </p:nvSpPr>
        <p:spPr>
          <a:xfrm>
            <a:off x="923544" y="146304"/>
            <a:ext cx="2194560" cy="384048"/>
          </a:xfrm>
          <a:prstGeom prst="rect">
            <a:avLst/>
          </a:prstGeom>
          <a:noFill/>
        </p:spPr>
        <p:txBody>
          <a:bodyPr wrap="square" anchor="ctr" lIns="0" rIns="0" tIns="0" bIns="0">
            <a:spAutoFit/>
          </a:bodyPr>
          <a:lstStyle/>
          <a:p>
            <a:pPr algn="l">
              <a:lnSpc>
                <a:spcPct val="100000"/>
              </a:lnSpc>
            </a:pPr>
            <a:r>
              <a:rPr sz="1500" b="1">
                <a:solidFill>
                  <a:srgbClr val="003366"/>
                </a:solidFill>
                <a:latin typeface="微软雅黑"/>
                <a:ea typeface="微软雅黑"/>
              </a:rPr>
              <a:t>智联招聘</a:t>
            </a:r>
          </a:p>
        </p:txBody>
      </p:sp>
      <p:sp>
        <p:nvSpPr>
          <p:cNvPr id="5" name="TextBox 4"/>
          <p:cNvSpPr txBox="1"/>
          <p:nvPr/>
        </p:nvSpPr>
        <p:spPr>
          <a:xfrm>
            <a:off x="923544" y="384048"/>
            <a:ext cx="2194560" cy="146304"/>
          </a:xfrm>
          <a:prstGeom prst="rect">
            <a:avLst/>
          </a:prstGeom>
          <a:noFill/>
        </p:spPr>
        <p:txBody>
          <a:bodyPr wrap="square" anchor="t" lIns="0" rIns="0" tIns="0" bIns="0">
            <a:spAutoFit/>
          </a:bodyPr>
          <a:lstStyle/>
          <a:p>
            <a:pPr algn="l">
              <a:lnSpc>
                <a:spcPct val="100000"/>
              </a:lnSpc>
            </a:pPr>
            <a:r>
              <a:rPr sz="700" b="0">
                <a:solidFill>
                  <a:srgbClr val="999999"/>
                </a:solidFill>
                <a:latin typeface="微软雅黑"/>
                <a:ea typeface="微软雅黑"/>
              </a:rPr>
              <a:t>ZHAOPIN.COM</a:t>
            </a:r>
          </a:p>
        </p:txBody>
      </p:sp>
      <p:sp>
        <p:nvSpPr>
          <p:cNvPr id="6" name="TextBox 5"/>
          <p:cNvSpPr txBox="1"/>
          <p:nvPr/>
        </p:nvSpPr>
        <p:spPr>
          <a:xfrm>
            <a:off x="8503920" y="201168"/>
            <a:ext cx="3200400" cy="274320"/>
          </a:xfrm>
          <a:prstGeom prst="rect">
            <a:avLst/>
          </a:prstGeom>
          <a:noFill/>
        </p:spPr>
        <p:txBody>
          <a:bodyPr wrap="square" anchor="t" lIns="0" rIns="0" tIns="0" bIns="0">
            <a:spAutoFit/>
          </a:bodyPr>
          <a:lstStyle/>
          <a:p>
            <a:pPr algn="r">
              <a:lnSpc>
                <a:spcPct val="100000"/>
              </a:lnSpc>
            </a:pPr>
            <a:r>
              <a:rPr sz="1000" b="0">
                <a:solidFill>
                  <a:srgbClr val="999999"/>
                </a:solidFill>
                <a:latin typeface="微软雅黑"/>
                <a:ea typeface="微软雅黑"/>
              </a:rPr>
              <a:t>高端装备与智能制造专场 · 西安</a:t>
            </a:r>
          </a:p>
        </p:txBody>
      </p:sp>
      <p:sp>
        <p:nvSpPr>
          <p:cNvPr id="7" name="Rectangle 6"/>
          <p:cNvSpPr/>
          <p:nvPr/>
        </p:nvSpPr>
        <p:spPr>
          <a:xfrm>
            <a:off x="502920" y="6419088"/>
            <a:ext cx="11183112" cy="9525"/>
          </a:xfrm>
          <a:prstGeom prst="rect">
            <a:avLst/>
          </a:prstGeom>
          <a:solidFill>
            <a:srgbClr val="E4E7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492240"/>
            <a:ext cx="8229600" cy="274320"/>
          </a:xfrm>
          <a:prstGeom prst="rect">
            <a:avLst/>
          </a:prstGeom>
          <a:noFill/>
        </p:spPr>
        <p:txBody>
          <a:bodyPr wrap="square" anchor="t" lIns="0" rIns="0" tIns="0" bIns="0">
            <a:spAutoFit/>
          </a:bodyPr>
          <a:lstStyle/>
          <a:p>
            <a:pPr algn="l">
              <a:lnSpc>
                <a:spcPct val="100000"/>
              </a:lnSpc>
            </a:pPr>
            <a:r>
              <a:rPr sz="850" b="0">
                <a:solidFill>
                  <a:srgbClr val="999999"/>
                </a:solidFill>
                <a:latin typeface="微软雅黑"/>
                <a:ea typeface="微软雅黑"/>
              </a:rPr>
              <a:t>智联招聘西安分公司 ｜ 客户交流资料 · 数据截至 2026-08-17</a:t>
            </a:r>
          </a:p>
        </p:txBody>
      </p:sp>
      <p:sp>
        <p:nvSpPr>
          <p:cNvPr id="9" name="TextBox 8"/>
          <p:cNvSpPr txBox="1"/>
          <p:nvPr/>
        </p:nvSpPr>
        <p:spPr>
          <a:xfrm>
            <a:off x="10515600" y="6492240"/>
            <a:ext cx="1170432" cy="274320"/>
          </a:xfrm>
          <a:prstGeom prst="rect">
            <a:avLst/>
          </a:prstGeom>
          <a:noFill/>
        </p:spPr>
        <p:txBody>
          <a:bodyPr wrap="square" anchor="t" lIns="0" rIns="0" tIns="0" bIns="0">
            <a:spAutoFit/>
          </a:bodyPr>
          <a:lstStyle/>
          <a:p>
            <a:pPr algn="r">
              <a:lnSpc>
                <a:spcPct val="100000"/>
              </a:lnSpc>
            </a:pPr>
            <a:r>
              <a:rPr sz="900" b="1">
                <a:solidFill>
                  <a:srgbClr val="003366"/>
                </a:solidFill>
                <a:latin typeface="微软雅黑"/>
                <a:ea typeface="微软雅黑"/>
              </a:rPr>
              <a:t>19 / 23</a:t>
            </a:r>
          </a:p>
        </p:txBody>
      </p:sp>
      <p:sp>
        <p:nvSpPr>
          <p:cNvPr id="10" name="TextBox 9"/>
          <p:cNvSpPr txBox="1"/>
          <p:nvPr/>
        </p:nvSpPr>
        <p:spPr>
          <a:xfrm>
            <a:off x="502920" y="566928"/>
            <a:ext cx="10972800" cy="256032"/>
          </a:xfrm>
          <a:prstGeom prst="rect">
            <a:avLst/>
          </a:prstGeom>
          <a:noFill/>
        </p:spPr>
        <p:txBody>
          <a:bodyPr wrap="square" anchor="t" lIns="0" rIns="0" tIns="0" bIns="0">
            <a:spAutoFit/>
          </a:bodyPr>
          <a:lstStyle/>
          <a:p>
            <a:pPr algn="l">
              <a:lnSpc>
                <a:spcPct val="100000"/>
              </a:lnSpc>
            </a:pPr>
            <a:r>
              <a:rPr sz="1100" b="1">
                <a:solidFill>
                  <a:srgbClr val="C00000"/>
                </a:solidFill>
                <a:latin typeface="微软雅黑"/>
                <a:ea typeface="微软雅黑"/>
              </a:rPr>
              <a:t>PART 2 · 岗位实战</a:t>
            </a:r>
          </a:p>
        </p:txBody>
      </p:sp>
      <p:sp>
        <p:nvSpPr>
          <p:cNvPr id="11" name="TextBox 10"/>
          <p:cNvSpPr txBox="1"/>
          <p:nvPr/>
        </p:nvSpPr>
        <p:spPr>
          <a:xfrm>
            <a:off x="502920" y="822960"/>
            <a:ext cx="11247120" cy="502920"/>
          </a:xfrm>
          <a:prstGeom prst="rect">
            <a:avLst/>
          </a:prstGeom>
          <a:noFill/>
        </p:spPr>
        <p:txBody>
          <a:bodyPr wrap="square" anchor="t" lIns="0" rIns="0" tIns="0" bIns="0">
            <a:spAutoFit/>
          </a:bodyPr>
          <a:lstStyle/>
          <a:p>
            <a:pPr algn="l">
              <a:lnSpc>
                <a:spcPct val="100000"/>
              </a:lnSpc>
            </a:pPr>
            <a:r>
              <a:rPr sz="2200" b="1">
                <a:solidFill>
                  <a:srgbClr val="003366"/>
                </a:solidFill>
                <a:latin typeface="微软雅黑"/>
                <a:ea typeface="微软雅黑"/>
              </a:rPr>
              <a:t>三类典型难招岗位的拆解与打法</a:t>
            </a:r>
          </a:p>
        </p:txBody>
      </p:sp>
      <p:graphicFrame>
        <p:nvGraphicFramePr>
          <p:cNvPr id="12" name="Table 11"/>
          <p:cNvGraphicFramePr>
            <a:graphicFrameLocks noGrp="1"/>
          </p:cNvGraphicFramePr>
          <p:nvPr/>
        </p:nvGraphicFramePr>
        <p:xfrm>
          <a:off x="502920" y="1600200"/>
          <a:ext cx="11183112" cy="3438144"/>
        </p:xfrm>
        <a:graphic>
          <a:graphicData uri="http://schemas.openxmlformats.org/drawingml/2006/table">
            <a:tbl>
              <a:tblPr>
                <a:tableStyleId>{5C22544A-7EE6-4342-B048-85BDC9FD1C3A}</a:tableStyleId>
              </a:tblPr>
              <a:tblGrid>
                <a:gridCol w="1645920"/>
                <a:gridCol w="4114800"/>
                <a:gridCol w="1737360"/>
                <a:gridCol w="3685032"/>
              </a:tblGrid>
              <a:tr h="329184">
                <a:tc>
                  <a:txBody>
                    <a:bodyPr wrap="square"/>
                    <a:lstStyle/>
                    <a:p>
                      <a:pPr algn="l"/>
                      <a:r>
                        <a:rPr sz="1050" b="1">
                          <a:solidFill>
                            <a:srgbClr val="003366"/>
                          </a:solidFill>
                          <a:latin typeface="微软雅黑"/>
                          <a:ea typeface="微软雅黑"/>
                        </a:rPr>
                        <a:t>岗位</a:t>
                      </a:r>
                    </a:p>
                  </a:txBody>
                  <a:tcPr marL="91440" marR="73152" marT="27432" marB="27432" anchor="ctr">
                    <a:solidFill>
                      <a:srgbClr val="F7F7F7"/>
                    </a:solidFill>
                  </a:tcPr>
                </a:tc>
                <a:tc>
                  <a:txBody>
                    <a:bodyPr wrap="square"/>
                    <a:lstStyle/>
                    <a:p>
                      <a:pPr algn="l"/>
                      <a:r>
                        <a:rPr sz="1050" b="1">
                          <a:solidFill>
                            <a:srgbClr val="003366"/>
                          </a:solidFill>
                          <a:latin typeface="微软雅黑"/>
                          <a:ea typeface="微软雅黑"/>
                        </a:rPr>
                        <a:t>市场事实（专区数据）</a:t>
                      </a:r>
                    </a:p>
                  </a:txBody>
                  <a:tcPr marL="91440" marR="73152" marT="27432" marB="27432" anchor="ctr">
                    <a:solidFill>
                      <a:srgbClr val="F7F7F7"/>
                    </a:solidFill>
                  </a:tcPr>
                </a:tc>
                <a:tc>
                  <a:txBody>
                    <a:bodyPr wrap="square"/>
                    <a:lstStyle/>
                    <a:p>
                      <a:pPr algn="l"/>
                      <a:r>
                        <a:rPr sz="1050" b="1">
                          <a:solidFill>
                            <a:srgbClr val="003366"/>
                          </a:solidFill>
                          <a:latin typeface="微软雅黑"/>
                          <a:ea typeface="微软雅黑"/>
                        </a:rPr>
                        <a:t>主要卡点</a:t>
                      </a:r>
                    </a:p>
                  </a:txBody>
                  <a:tcPr marL="91440" marR="73152" marT="27432" marB="27432" anchor="ctr">
                    <a:solidFill>
                      <a:srgbClr val="F7F7F7"/>
                    </a:solidFill>
                  </a:tcPr>
                </a:tc>
                <a:tc>
                  <a:txBody>
                    <a:bodyPr wrap="square"/>
                    <a:lstStyle/>
                    <a:p>
                      <a:pPr algn="l"/>
                      <a:r>
                        <a:rPr sz="1050" b="1">
                          <a:solidFill>
                            <a:srgbClr val="003366"/>
                          </a:solidFill>
                          <a:latin typeface="微软雅黑"/>
                          <a:ea typeface="微软雅黑"/>
                        </a:rPr>
                        <a:t>建议打法</a:t>
                      </a:r>
                    </a:p>
                  </a:txBody>
                  <a:tcPr marL="91440" marR="73152" marT="27432" marB="27432" anchor="ctr">
                    <a:solidFill>
                      <a:srgbClr val="F7F7F7"/>
                    </a:solidFill>
                  </a:tcPr>
                </a:tc>
              </a:tr>
              <a:tr h="777240">
                <a:tc>
                  <a:txBody>
                    <a:bodyPr wrap="square"/>
                    <a:lstStyle/>
                    <a:p>
                      <a:pPr algn="l"/>
                      <a:r>
                        <a:rPr sz="1050" b="0">
                          <a:solidFill>
                            <a:srgbClr val="333333"/>
                          </a:solidFill>
                          <a:latin typeface="微软雅黑"/>
                          <a:ea typeface="微软雅黑"/>
                        </a:rPr>
                        <a:t>嵌入式工程师</a:t>
                      </a:r>
                    </a:p>
                  </a:txBody>
                  <a:tcPr marL="91440" marR="73152" marT="27432" marB="27432" anchor="ctr"/>
                </a:tc>
                <a:tc>
                  <a:txBody>
                    <a:bodyPr wrap="square"/>
                    <a:lstStyle/>
                    <a:p>
                      <a:pPr algn="l"/>
                      <a:r>
                        <a:rPr sz="1050" b="0">
                          <a:solidFill>
                            <a:srgbClr val="333333"/>
                          </a:solidFill>
                          <a:latin typeface="微软雅黑"/>
                          <a:ea typeface="微软雅黑"/>
                        </a:rPr>
                        <a:t>全区 25 家在招（并列第一）；资深岗月薪 1.5-3 万；要求多为本科+3-5年</a:t>
                      </a:r>
                    </a:p>
                  </a:txBody>
                  <a:tcPr marL="91440" marR="73152" marT="27432" marB="27432" anchor="ctr"/>
                </a:tc>
                <a:tc>
                  <a:txBody>
                    <a:bodyPr wrap="square"/>
                    <a:lstStyle/>
                    <a:p>
                      <a:pPr algn="l"/>
                      <a:r>
                        <a:rPr sz="1050" b="1">
                          <a:solidFill>
                            <a:srgbClr val="C00000"/>
                          </a:solidFill>
                          <a:latin typeface="微软雅黑"/>
                          <a:ea typeface="微软雅黑"/>
                        </a:rPr>
                        <a:t>C少 + 竞争激烈</a:t>
                      </a:r>
                    </a:p>
                  </a:txBody>
                  <a:tcPr marL="91440" marR="73152" marT="27432" marB="27432" anchor="ctr"/>
                </a:tc>
                <a:tc>
                  <a:txBody>
                    <a:bodyPr wrap="square"/>
                    <a:lstStyle/>
                    <a:p>
                      <a:pPr algn="l"/>
                      <a:r>
                        <a:rPr sz="1050" b="0">
                          <a:solidFill>
                            <a:srgbClr val="333333"/>
                          </a:solidFill>
                          <a:latin typeface="微软雅黑"/>
                          <a:ea typeface="微软雅黑"/>
                        </a:rPr>
                        <a:t>技能迁移扩容（汽车电子/军工/家电控制）；定向激活存量简历；offer 提速</a:t>
                      </a:r>
                    </a:p>
                  </a:txBody>
                  <a:tcPr marL="91440" marR="73152" marT="27432" marB="27432" anchor="ctr"/>
                </a:tc>
              </a:tr>
              <a:tr h="777240">
                <a:tc>
                  <a:txBody>
                    <a:bodyPr wrap="square"/>
                    <a:lstStyle/>
                    <a:p>
                      <a:pPr algn="l"/>
                      <a:r>
                        <a:rPr sz="1050" b="0">
                          <a:solidFill>
                            <a:srgbClr val="333333"/>
                          </a:solidFill>
                          <a:latin typeface="微软雅黑"/>
                          <a:ea typeface="微软雅黑"/>
                        </a:rPr>
                        <a:t>SQE / 质量体系</a:t>
                      </a:r>
                    </a:p>
                  </a:txBody>
                  <a:tcPr marL="91440" marR="73152" marT="27432" marB="27432" anchor="ctr"/>
                </a:tc>
                <a:tc>
                  <a:txBody>
                    <a:bodyPr wrap="square"/>
                    <a:lstStyle/>
                    <a:p>
                      <a:pPr algn="l"/>
                      <a:r>
                        <a:rPr sz="1050" b="0">
                          <a:solidFill>
                            <a:srgbClr val="333333"/>
                          </a:solidFill>
                          <a:latin typeface="微软雅黑"/>
                          <a:ea typeface="微软雅黑"/>
                        </a:rPr>
                        <a:t>质量类岗位合计 123 个（全区第一大类）；SQE 月薪 7千-2万，普遍要求 IATF16949/8D</a:t>
                      </a:r>
                    </a:p>
                  </a:txBody>
                  <a:tcPr marL="91440" marR="73152" marT="27432" marB="27432" anchor="ctr"/>
                </a:tc>
                <a:tc>
                  <a:txBody>
                    <a:bodyPr wrap="square"/>
                    <a:lstStyle/>
                    <a:p>
                      <a:pPr algn="l"/>
                      <a:r>
                        <a:rPr sz="1050" b="0">
                          <a:solidFill>
                            <a:srgbClr val="333333"/>
                          </a:solidFill>
                          <a:latin typeface="微软雅黑"/>
                          <a:ea typeface="微软雅黑"/>
                        </a:rPr>
                        <a:t>匹配不准 + 竞争</a:t>
                      </a:r>
                    </a:p>
                  </a:txBody>
                  <a:tcPr marL="91440" marR="73152" marT="27432" marB="27432" anchor="ctr"/>
                </a:tc>
                <a:tc>
                  <a:txBody>
                    <a:bodyPr wrap="square"/>
                    <a:lstStyle/>
                    <a:p>
                      <a:pPr algn="l"/>
                      <a:r>
                        <a:rPr sz="1050" b="0">
                          <a:solidFill>
                            <a:srgbClr val="333333"/>
                          </a:solidFill>
                          <a:latin typeface="微软雅黑"/>
                          <a:ea typeface="微软雅黑"/>
                        </a:rPr>
                        <a:t>JD 写清体系证书与行业（汽车/半导体）；按行业定向寻访；薪酬对标 P75</a:t>
                      </a:r>
                    </a:p>
                  </a:txBody>
                  <a:tcPr marL="91440" marR="73152" marT="27432" marB="27432" anchor="ctr"/>
                </a:tc>
              </a:tr>
              <a:tr h="777240">
                <a:tc>
                  <a:txBody>
                    <a:bodyPr wrap="square"/>
                    <a:lstStyle/>
                    <a:p>
                      <a:pPr algn="l"/>
                      <a:r>
                        <a:rPr sz="1050" b="0">
                          <a:solidFill>
                            <a:srgbClr val="333333"/>
                          </a:solidFill>
                          <a:latin typeface="微软雅黑"/>
                          <a:ea typeface="微软雅黑"/>
                        </a:rPr>
                        <a:t>PLC / 自动化工程师</a:t>
                      </a:r>
                    </a:p>
                  </a:txBody>
                  <a:tcPr marL="91440" marR="73152" marT="27432" marB="27432" anchor="ctr"/>
                </a:tc>
                <a:tc>
                  <a:txBody>
                    <a:bodyPr wrap="square"/>
                    <a:lstStyle/>
                    <a:p>
                      <a:pPr algn="l"/>
                      <a:r>
                        <a:rPr sz="1050" b="0">
                          <a:solidFill>
                            <a:srgbClr val="333333"/>
                          </a:solidFill>
                          <a:latin typeface="微软雅黑"/>
                          <a:ea typeface="微软雅黑"/>
                        </a:rPr>
                        <a:t>电气自动化类 95 个；薪资 6千-1.5万；高频标签“西门子”出现 51 次</a:t>
                      </a:r>
                    </a:p>
                  </a:txBody>
                  <a:tcPr marL="91440" marR="73152" marT="27432" marB="27432" anchor="ctr"/>
                </a:tc>
                <a:tc>
                  <a:txBody>
                    <a:bodyPr wrap="square"/>
                    <a:lstStyle/>
                    <a:p>
                      <a:pPr algn="l"/>
                      <a:r>
                        <a:rPr sz="1050" b="0">
                          <a:solidFill>
                            <a:srgbClr val="333333"/>
                          </a:solidFill>
                          <a:latin typeface="微软雅黑"/>
                          <a:ea typeface="微软雅黑"/>
                        </a:rPr>
                        <a:t>周期长 + 匹配不准</a:t>
                      </a:r>
                    </a:p>
                  </a:txBody>
                  <a:tcPr marL="91440" marR="73152" marT="27432" marB="27432" anchor="ctr"/>
                </a:tc>
                <a:tc>
                  <a:txBody>
                    <a:bodyPr wrap="square"/>
                    <a:lstStyle/>
                    <a:p>
                      <a:pPr algn="l"/>
                      <a:r>
                        <a:rPr sz="1050" b="0">
                          <a:solidFill>
                            <a:srgbClr val="333333"/>
                          </a:solidFill>
                          <a:latin typeface="微软雅黑"/>
                          <a:ea typeface="微软雅黑"/>
                        </a:rPr>
                        <a:t>JD 明确 PLC 品牌与产线类型；放宽到设备改造/集成商背景；主动推送加速</a:t>
                      </a:r>
                    </a:p>
                  </a:txBody>
                  <a:tcPr marL="91440" marR="73152" marT="27432" marB="27432" anchor="ctr"/>
                </a:tc>
              </a:tr>
              <a:tr h="777240">
                <a:tc>
                  <a:txBody>
                    <a:bodyPr wrap="square"/>
                    <a:lstStyle/>
                    <a:p>
                      <a:pPr algn="l"/>
                      <a:r>
                        <a:rPr sz="1050" b="0">
                          <a:solidFill>
                            <a:srgbClr val="333333"/>
                          </a:solidFill>
                          <a:latin typeface="微软雅黑"/>
                          <a:ea typeface="微软雅黑"/>
                        </a:rPr>
                        <a:t>装配钳工 / 技工</a:t>
                      </a:r>
                    </a:p>
                  </a:txBody>
                  <a:tcPr marL="91440" marR="73152" marT="27432" marB="27432" anchor="ctr"/>
                </a:tc>
                <a:tc>
                  <a:txBody>
                    <a:bodyPr wrap="square"/>
                    <a:lstStyle/>
                    <a:p>
                      <a:pPr algn="l"/>
                      <a:r>
                        <a:rPr sz="1050" b="0">
                          <a:solidFill>
                            <a:srgbClr val="333333"/>
                          </a:solidFill>
                          <a:latin typeface="微软雅黑"/>
                          <a:ea typeface="微软雅黑"/>
                        </a:rPr>
                        <a:t>装配钳工 12 家在招；技工岗普遍 6-8 千，学历放宽至中专/中技</a:t>
                      </a:r>
                    </a:p>
                  </a:txBody>
                  <a:tcPr marL="91440" marR="73152" marT="27432" marB="27432" anchor="ctr"/>
                </a:tc>
                <a:tc>
                  <a:txBody>
                    <a:bodyPr wrap="square"/>
                    <a:lstStyle/>
                    <a:p>
                      <a:pPr algn="l"/>
                      <a:r>
                        <a:rPr sz="1050" b="1">
                          <a:solidFill>
                            <a:srgbClr val="C00000"/>
                          </a:solidFill>
                          <a:latin typeface="微软雅黑"/>
                          <a:ea typeface="微软雅黑"/>
                        </a:rPr>
                        <a:t>C少</a:t>
                      </a:r>
                    </a:p>
                  </a:txBody>
                  <a:tcPr marL="91440" marR="73152" marT="27432" marB="27432" anchor="ctr"/>
                </a:tc>
                <a:tc>
                  <a:txBody>
                    <a:bodyPr wrap="square"/>
                    <a:lstStyle/>
                    <a:p>
                      <a:pPr algn="l"/>
                      <a:r>
                        <a:rPr sz="1050" b="0">
                          <a:solidFill>
                            <a:srgbClr val="333333"/>
                          </a:solidFill>
                          <a:latin typeface="微软雅黑"/>
                          <a:ea typeface="微软雅黑"/>
                        </a:rPr>
                        <a:t>对接技工院校与劳务渠道；同城跨厂挖熟手；用稳定性福利（食宿/五险一金）做吸引</a:t>
                      </a:r>
                    </a:p>
                  </a:txBody>
                  <a:tcPr marL="91440" marR="73152" marT="27432" marB="27432" anchor="ctr"/>
                </a:tc>
              </a:tr>
            </a:tbl>
          </a:graphicData>
        </a:graphic>
      </p:graphicFrame>
      <p:sp>
        <p:nvSpPr>
          <p:cNvPr id="13" name="Rectangle 12"/>
          <p:cNvSpPr/>
          <p:nvPr/>
        </p:nvSpPr>
        <p:spPr>
          <a:xfrm>
            <a:off x="502920" y="5120640"/>
            <a:ext cx="54864" cy="566928"/>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ounded Rectangle 13"/>
          <p:cNvSpPr/>
          <p:nvPr/>
        </p:nvSpPr>
        <p:spPr>
          <a:xfrm>
            <a:off x="557784" y="5120640"/>
            <a:ext cx="11128248" cy="566928"/>
          </a:xfrm>
          <a:prstGeom prst="roundRect">
            <a:avLst>
              <a:gd name="adj" fmla="val 80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77240" y="5193792"/>
            <a:ext cx="10789920" cy="457200"/>
          </a:xfrm>
          <a:prstGeom prst="rect">
            <a:avLst/>
          </a:prstGeom>
          <a:noFill/>
        </p:spPr>
        <p:txBody>
          <a:bodyPr wrap="square" anchor="ctr" lIns="0" rIns="0" tIns="0" bIns="0">
            <a:spAutoFit/>
          </a:bodyPr>
          <a:lstStyle/>
          <a:p>
            <a:pPr algn="l">
              <a:lnSpc>
                <a:spcPct val="115000"/>
              </a:lnSpc>
            </a:pPr>
            <a:r>
              <a:rPr sz="1200" b="1">
                <a:solidFill>
                  <a:srgbClr val="003366"/>
                </a:solidFill>
                <a:latin typeface="微软雅黑"/>
                <a:ea typeface="微软雅黑"/>
              </a:rPr>
              <a:t>共性规律：</a:t>
            </a:r>
            <a:r>
              <a:rPr sz="1200" b="0">
                <a:solidFill>
                  <a:srgbClr val="333333"/>
                </a:solidFill>
                <a:latin typeface="微软雅黑"/>
                <a:ea typeface="微软雅黑"/>
              </a:rPr>
              <a:t>先判断卡点类型，再选打法——</a:t>
            </a:r>
            <a:r>
              <a:rPr sz="1200" b="1">
                <a:solidFill>
                  <a:srgbClr val="C00000"/>
                </a:solidFill>
                <a:latin typeface="微软雅黑"/>
                <a:ea typeface="微软雅黑"/>
              </a:rPr>
              <a:t>C少扩池子、匹配不准改JD、竞争拼速度与品牌、周期长靠抓漏斗</a:t>
            </a:r>
            <a:r>
              <a:rPr sz="1200" b="0">
                <a:solidFill>
                  <a:srgbClr val="333333"/>
                </a:solidFill>
                <a:latin typeface="微软雅黑"/>
                <a:ea typeface="微软雅黑"/>
              </a:rPr>
              <a:t>；改 JD 是免费的，涨价是伤毛利的——先诊断，再开药。</a:t>
            </a:r>
          </a:p>
        </p:txBody>
      </p:sp>
      <p:sp>
        <p:nvSpPr>
          <p:cNvPr id="16" name="TextBox 15"/>
          <p:cNvSpPr txBox="1"/>
          <p:nvPr/>
        </p:nvSpPr>
        <p:spPr>
          <a:xfrm>
            <a:off x="502920" y="6053328"/>
            <a:ext cx="11183112" cy="320040"/>
          </a:xfrm>
          <a:prstGeom prst="rect">
            <a:avLst/>
          </a:prstGeom>
          <a:noFill/>
        </p:spPr>
        <p:txBody>
          <a:bodyPr wrap="square" anchor="t" lIns="0" rIns="0" tIns="0" bIns="0">
            <a:spAutoFit/>
          </a:bodyPr>
          <a:lstStyle/>
          <a:p>
            <a:pPr algn="l">
              <a:lnSpc>
                <a:spcPct val="100000"/>
              </a:lnSpc>
            </a:pPr>
            <a:r>
              <a:rPr sz="850" b="0">
                <a:solidFill>
                  <a:srgbClr val="999999"/>
                </a:solidFill>
                <a:latin typeface="微软雅黑"/>
                <a:ea typeface="微软雅黑"/>
              </a:rPr>
              <a:t>岗位数据来自智联招聘专区实时统计（提取时间：2026-08-17）。</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4572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502920" y="164592"/>
            <a:ext cx="310896" cy="310896"/>
          </a:xfrm>
          <a:prstGeom prst="roundRect">
            <a:avLst>
              <a:gd name="adj" fmla="val 8000"/>
            </a:avLst>
          </a:prstGeom>
          <a:solidFill>
            <a:srgbClr val="1A6DFF"/>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0" rIns="0" tIns="0" bIns="0"/>
          <a:lstStyle/>
          <a:p>
            <a:pPr algn="ctr"/>
            <a:r>
              <a:rPr sz="1600" b="1">
                <a:solidFill>
                  <a:srgbClr val="FFFFFF"/>
                </a:solidFill>
                <a:latin typeface="微软雅黑"/>
              </a:rPr>
              <a:t>Z</a:t>
            </a:r>
          </a:p>
        </p:txBody>
      </p:sp>
      <p:sp>
        <p:nvSpPr>
          <p:cNvPr id="4" name="TextBox 3"/>
          <p:cNvSpPr txBox="1"/>
          <p:nvPr/>
        </p:nvSpPr>
        <p:spPr>
          <a:xfrm>
            <a:off x="923544" y="146304"/>
            <a:ext cx="2194560" cy="384048"/>
          </a:xfrm>
          <a:prstGeom prst="rect">
            <a:avLst/>
          </a:prstGeom>
          <a:noFill/>
        </p:spPr>
        <p:txBody>
          <a:bodyPr wrap="square" anchor="ctr" lIns="0" rIns="0" tIns="0" bIns="0">
            <a:spAutoFit/>
          </a:bodyPr>
          <a:lstStyle/>
          <a:p>
            <a:pPr algn="l">
              <a:lnSpc>
                <a:spcPct val="100000"/>
              </a:lnSpc>
            </a:pPr>
            <a:r>
              <a:rPr sz="1500" b="1">
                <a:solidFill>
                  <a:srgbClr val="003366"/>
                </a:solidFill>
                <a:latin typeface="微软雅黑"/>
                <a:ea typeface="微软雅黑"/>
              </a:rPr>
              <a:t>智联招聘</a:t>
            </a:r>
          </a:p>
        </p:txBody>
      </p:sp>
      <p:sp>
        <p:nvSpPr>
          <p:cNvPr id="5" name="TextBox 4"/>
          <p:cNvSpPr txBox="1"/>
          <p:nvPr/>
        </p:nvSpPr>
        <p:spPr>
          <a:xfrm>
            <a:off x="923544" y="384048"/>
            <a:ext cx="2194560" cy="146304"/>
          </a:xfrm>
          <a:prstGeom prst="rect">
            <a:avLst/>
          </a:prstGeom>
          <a:noFill/>
        </p:spPr>
        <p:txBody>
          <a:bodyPr wrap="square" anchor="t" lIns="0" rIns="0" tIns="0" bIns="0">
            <a:spAutoFit/>
          </a:bodyPr>
          <a:lstStyle/>
          <a:p>
            <a:pPr algn="l">
              <a:lnSpc>
                <a:spcPct val="100000"/>
              </a:lnSpc>
            </a:pPr>
            <a:r>
              <a:rPr sz="700" b="0">
                <a:solidFill>
                  <a:srgbClr val="999999"/>
                </a:solidFill>
                <a:latin typeface="微软雅黑"/>
                <a:ea typeface="微软雅黑"/>
              </a:rPr>
              <a:t>ZHAOPIN.COM</a:t>
            </a:r>
          </a:p>
        </p:txBody>
      </p:sp>
      <p:sp>
        <p:nvSpPr>
          <p:cNvPr id="6" name="TextBox 5"/>
          <p:cNvSpPr txBox="1"/>
          <p:nvPr/>
        </p:nvSpPr>
        <p:spPr>
          <a:xfrm>
            <a:off x="8503920" y="201168"/>
            <a:ext cx="3200400" cy="274320"/>
          </a:xfrm>
          <a:prstGeom prst="rect">
            <a:avLst/>
          </a:prstGeom>
          <a:noFill/>
        </p:spPr>
        <p:txBody>
          <a:bodyPr wrap="square" anchor="t" lIns="0" rIns="0" tIns="0" bIns="0">
            <a:spAutoFit/>
          </a:bodyPr>
          <a:lstStyle/>
          <a:p>
            <a:pPr algn="r">
              <a:lnSpc>
                <a:spcPct val="100000"/>
              </a:lnSpc>
            </a:pPr>
            <a:r>
              <a:rPr sz="1000" b="0">
                <a:solidFill>
                  <a:srgbClr val="999999"/>
                </a:solidFill>
                <a:latin typeface="微软雅黑"/>
                <a:ea typeface="微软雅黑"/>
              </a:rPr>
              <a:t>高端装备与智能制造专场 · 西安</a:t>
            </a:r>
          </a:p>
        </p:txBody>
      </p:sp>
      <p:sp>
        <p:nvSpPr>
          <p:cNvPr id="7" name="Rectangle 6"/>
          <p:cNvSpPr/>
          <p:nvPr/>
        </p:nvSpPr>
        <p:spPr>
          <a:xfrm>
            <a:off x="502920" y="6419088"/>
            <a:ext cx="11183112" cy="9525"/>
          </a:xfrm>
          <a:prstGeom prst="rect">
            <a:avLst/>
          </a:prstGeom>
          <a:solidFill>
            <a:srgbClr val="E4E7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492240"/>
            <a:ext cx="8229600" cy="274320"/>
          </a:xfrm>
          <a:prstGeom prst="rect">
            <a:avLst/>
          </a:prstGeom>
          <a:noFill/>
        </p:spPr>
        <p:txBody>
          <a:bodyPr wrap="square" anchor="t" lIns="0" rIns="0" tIns="0" bIns="0">
            <a:spAutoFit/>
          </a:bodyPr>
          <a:lstStyle/>
          <a:p>
            <a:pPr algn="l">
              <a:lnSpc>
                <a:spcPct val="100000"/>
              </a:lnSpc>
            </a:pPr>
            <a:r>
              <a:rPr sz="850" b="0">
                <a:solidFill>
                  <a:srgbClr val="999999"/>
                </a:solidFill>
                <a:latin typeface="微软雅黑"/>
                <a:ea typeface="微软雅黑"/>
              </a:rPr>
              <a:t>智联招聘西安分公司 ｜ 客户交流资料 · 数据截至 2026-08-17</a:t>
            </a:r>
          </a:p>
        </p:txBody>
      </p:sp>
      <p:sp>
        <p:nvSpPr>
          <p:cNvPr id="9" name="TextBox 8"/>
          <p:cNvSpPr txBox="1"/>
          <p:nvPr/>
        </p:nvSpPr>
        <p:spPr>
          <a:xfrm>
            <a:off x="10515600" y="6492240"/>
            <a:ext cx="1170432" cy="274320"/>
          </a:xfrm>
          <a:prstGeom prst="rect">
            <a:avLst/>
          </a:prstGeom>
          <a:noFill/>
        </p:spPr>
        <p:txBody>
          <a:bodyPr wrap="square" anchor="t" lIns="0" rIns="0" tIns="0" bIns="0">
            <a:spAutoFit/>
          </a:bodyPr>
          <a:lstStyle/>
          <a:p>
            <a:pPr algn="r">
              <a:lnSpc>
                <a:spcPct val="100000"/>
              </a:lnSpc>
            </a:pPr>
            <a:r>
              <a:rPr sz="900" b="1">
                <a:solidFill>
                  <a:srgbClr val="003366"/>
                </a:solidFill>
                <a:latin typeface="微软雅黑"/>
                <a:ea typeface="微软雅黑"/>
              </a:rPr>
              <a:t>2 / 23</a:t>
            </a:r>
          </a:p>
        </p:txBody>
      </p:sp>
      <p:sp>
        <p:nvSpPr>
          <p:cNvPr id="10" name="TextBox 9"/>
          <p:cNvSpPr txBox="1"/>
          <p:nvPr/>
        </p:nvSpPr>
        <p:spPr>
          <a:xfrm>
            <a:off x="502920" y="566928"/>
            <a:ext cx="10972800" cy="256032"/>
          </a:xfrm>
          <a:prstGeom prst="rect">
            <a:avLst/>
          </a:prstGeom>
          <a:noFill/>
        </p:spPr>
        <p:txBody>
          <a:bodyPr wrap="square" anchor="t" lIns="0" rIns="0" tIns="0" bIns="0">
            <a:spAutoFit/>
          </a:bodyPr>
          <a:lstStyle/>
          <a:p>
            <a:pPr algn="l">
              <a:lnSpc>
                <a:spcPct val="100000"/>
              </a:lnSpc>
            </a:pPr>
            <a:r>
              <a:rPr sz="1100" b="1">
                <a:solidFill>
                  <a:srgbClr val="C00000"/>
                </a:solidFill>
                <a:latin typeface="微软雅黑"/>
                <a:ea typeface="微软雅黑"/>
              </a:rPr>
              <a:t>AGENDA</a:t>
            </a:r>
          </a:p>
        </p:txBody>
      </p:sp>
      <p:sp>
        <p:nvSpPr>
          <p:cNvPr id="11" name="TextBox 10"/>
          <p:cNvSpPr txBox="1"/>
          <p:nvPr/>
        </p:nvSpPr>
        <p:spPr>
          <a:xfrm>
            <a:off x="502920" y="822960"/>
            <a:ext cx="11247120" cy="502920"/>
          </a:xfrm>
          <a:prstGeom prst="rect">
            <a:avLst/>
          </a:prstGeom>
          <a:noFill/>
        </p:spPr>
        <p:txBody>
          <a:bodyPr wrap="square" anchor="t" lIns="0" rIns="0" tIns="0" bIns="0">
            <a:spAutoFit/>
          </a:bodyPr>
          <a:lstStyle/>
          <a:p>
            <a:pPr algn="l">
              <a:lnSpc>
                <a:spcPct val="100000"/>
              </a:lnSpc>
            </a:pPr>
            <a:r>
              <a:rPr sz="2200" b="1">
                <a:solidFill>
                  <a:srgbClr val="003366"/>
                </a:solidFill>
                <a:latin typeface="微软雅黑"/>
                <a:ea typeface="微软雅黑"/>
              </a:rPr>
              <a:t>今天 60 分钟，我们聊三件事</a:t>
            </a:r>
          </a:p>
        </p:txBody>
      </p:sp>
      <p:sp>
        <p:nvSpPr>
          <p:cNvPr id="12" name="Rounded Rectangle 11"/>
          <p:cNvSpPr/>
          <p:nvPr/>
        </p:nvSpPr>
        <p:spPr>
          <a:xfrm>
            <a:off x="502920" y="1600200"/>
            <a:ext cx="3611880" cy="2286000"/>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502920" y="1600200"/>
            <a:ext cx="3611880" cy="50292"/>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31520" y="1810512"/>
            <a:ext cx="3200400" cy="256032"/>
          </a:xfrm>
          <a:prstGeom prst="rect">
            <a:avLst/>
          </a:prstGeom>
          <a:noFill/>
        </p:spPr>
        <p:txBody>
          <a:bodyPr wrap="square" anchor="t" lIns="0" rIns="0" tIns="0" bIns="0">
            <a:spAutoFit/>
          </a:bodyPr>
          <a:lstStyle/>
          <a:p>
            <a:pPr algn="l">
              <a:lnSpc>
                <a:spcPct val="100000"/>
              </a:lnSpc>
            </a:pPr>
            <a:r>
              <a:rPr sz="1050" b="0">
                <a:solidFill>
                  <a:srgbClr val="666666"/>
                </a:solidFill>
                <a:latin typeface="微软雅黑"/>
                <a:ea typeface="微软雅黑"/>
              </a:rPr>
              <a:t>PART 1 · 约30分钟</a:t>
            </a:r>
          </a:p>
        </p:txBody>
      </p:sp>
      <p:sp>
        <p:nvSpPr>
          <p:cNvPr id="15" name="TextBox 14"/>
          <p:cNvSpPr txBox="1"/>
          <p:nvPr/>
        </p:nvSpPr>
        <p:spPr>
          <a:xfrm>
            <a:off x="731520" y="2121408"/>
            <a:ext cx="3200400" cy="365760"/>
          </a:xfrm>
          <a:prstGeom prst="rect">
            <a:avLst/>
          </a:prstGeom>
          <a:noFill/>
        </p:spPr>
        <p:txBody>
          <a:bodyPr wrap="square" anchor="t" lIns="0" rIns="0" tIns="0" bIns="0">
            <a:spAutoFit/>
          </a:bodyPr>
          <a:lstStyle/>
          <a:p>
            <a:pPr algn="l">
              <a:lnSpc>
                <a:spcPct val="100000"/>
              </a:lnSpc>
            </a:pPr>
            <a:r>
              <a:rPr sz="1900" b="1">
                <a:solidFill>
                  <a:srgbClr val="003366"/>
                </a:solidFill>
                <a:latin typeface="微软雅黑"/>
                <a:ea typeface="微软雅黑"/>
              </a:rPr>
              <a:t>行业供需与人才大势</a:t>
            </a:r>
          </a:p>
        </p:txBody>
      </p:sp>
      <p:sp>
        <p:nvSpPr>
          <p:cNvPr id="16" name="TextBox 15"/>
          <p:cNvSpPr txBox="1"/>
          <p:nvPr/>
        </p:nvSpPr>
        <p:spPr>
          <a:xfrm>
            <a:off x="731520" y="2651760"/>
            <a:ext cx="3200400" cy="1005840"/>
          </a:xfrm>
          <a:prstGeom prst="rect">
            <a:avLst/>
          </a:prstGeom>
          <a:noFill/>
        </p:spPr>
        <p:txBody>
          <a:bodyPr wrap="square" anchor="t" lIns="0" rIns="0" tIns="0" bIns="0">
            <a:spAutoFit/>
          </a:bodyPr>
          <a:lstStyle/>
          <a:p>
            <a:pPr algn="l">
              <a:lnSpc>
                <a:spcPct val="130000"/>
              </a:lnSpc>
            </a:pPr>
            <a:r>
              <a:rPr sz="1150" b="0">
                <a:solidFill>
                  <a:srgbClr val="444444"/>
                </a:solidFill>
                <a:latin typeface="微软雅黑"/>
                <a:ea typeface="微软雅黑"/>
              </a:rPr>
              <a:t>产业走到哪一步？需求与供给各长什么样？</a:t>
            </a:r>
          </a:p>
          <a:p>
            <a:pPr algn="l">
              <a:lnSpc>
                <a:spcPct val="130000"/>
              </a:lnSpc>
            </a:pPr>
            <a:r>
              <a:rPr sz="1150" b="0">
                <a:solidFill>
                  <a:srgbClr val="444444"/>
                </a:solidFill>
                <a:latin typeface="微软雅黑"/>
                <a:ea typeface="微软雅黑"/>
              </a:rPr>
              <a:t>薪资水位、城市竞争力处在什么位置？</a:t>
            </a:r>
          </a:p>
        </p:txBody>
      </p:sp>
      <p:sp>
        <p:nvSpPr>
          <p:cNvPr id="17" name="Rounded Rectangle 16"/>
          <p:cNvSpPr/>
          <p:nvPr/>
        </p:nvSpPr>
        <p:spPr>
          <a:xfrm>
            <a:off x="4325112" y="1600200"/>
            <a:ext cx="3611880" cy="2286000"/>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25112" y="1600200"/>
            <a:ext cx="3611880" cy="50292"/>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53712" y="1810512"/>
            <a:ext cx="3200400" cy="256032"/>
          </a:xfrm>
          <a:prstGeom prst="rect">
            <a:avLst/>
          </a:prstGeom>
          <a:noFill/>
        </p:spPr>
        <p:txBody>
          <a:bodyPr wrap="square" anchor="t" lIns="0" rIns="0" tIns="0" bIns="0">
            <a:spAutoFit/>
          </a:bodyPr>
          <a:lstStyle/>
          <a:p>
            <a:pPr algn="l">
              <a:lnSpc>
                <a:spcPct val="100000"/>
              </a:lnSpc>
            </a:pPr>
            <a:r>
              <a:rPr sz="1050" b="0">
                <a:solidFill>
                  <a:srgbClr val="666666"/>
                </a:solidFill>
                <a:latin typeface="微软雅黑"/>
                <a:ea typeface="微软雅黑"/>
              </a:rPr>
              <a:t>PART 2 · 约24分钟</a:t>
            </a:r>
          </a:p>
        </p:txBody>
      </p:sp>
      <p:sp>
        <p:nvSpPr>
          <p:cNvPr id="20" name="TextBox 19"/>
          <p:cNvSpPr txBox="1"/>
          <p:nvPr/>
        </p:nvSpPr>
        <p:spPr>
          <a:xfrm>
            <a:off x="4553712" y="2121408"/>
            <a:ext cx="3200400" cy="365760"/>
          </a:xfrm>
          <a:prstGeom prst="rect">
            <a:avLst/>
          </a:prstGeom>
          <a:noFill/>
        </p:spPr>
        <p:txBody>
          <a:bodyPr wrap="square" anchor="t" lIns="0" rIns="0" tIns="0" bIns="0">
            <a:spAutoFit/>
          </a:bodyPr>
          <a:lstStyle/>
          <a:p>
            <a:pPr algn="l">
              <a:lnSpc>
                <a:spcPct val="100000"/>
              </a:lnSpc>
            </a:pPr>
            <a:r>
              <a:rPr sz="1900" b="1">
                <a:solidFill>
                  <a:srgbClr val="003366"/>
                </a:solidFill>
                <a:latin typeface="微软雅黑"/>
                <a:ea typeface="微软雅黑"/>
              </a:rPr>
              <a:t>招聘痛点与解法</a:t>
            </a:r>
          </a:p>
        </p:txBody>
      </p:sp>
      <p:sp>
        <p:nvSpPr>
          <p:cNvPr id="21" name="TextBox 20"/>
          <p:cNvSpPr txBox="1"/>
          <p:nvPr/>
        </p:nvSpPr>
        <p:spPr>
          <a:xfrm>
            <a:off x="4553712" y="2651760"/>
            <a:ext cx="3200400" cy="1005840"/>
          </a:xfrm>
          <a:prstGeom prst="rect">
            <a:avLst/>
          </a:prstGeom>
          <a:noFill/>
        </p:spPr>
        <p:txBody>
          <a:bodyPr wrap="square" anchor="t" lIns="0" rIns="0" tIns="0" bIns="0">
            <a:spAutoFit/>
          </a:bodyPr>
          <a:lstStyle/>
          <a:p>
            <a:pPr algn="l">
              <a:lnSpc>
                <a:spcPct val="130000"/>
              </a:lnSpc>
            </a:pPr>
            <a:r>
              <a:rPr sz="1150" b="0">
                <a:solidFill>
                  <a:srgbClr val="444444"/>
                </a:solidFill>
                <a:latin typeface="微软雅黑"/>
                <a:ea typeface="微软雅黑"/>
              </a:rPr>
              <a:t>为什么熟手总是招不到？</a:t>
            </a:r>
          </a:p>
          <a:p>
            <a:pPr algn="l">
              <a:lnSpc>
                <a:spcPct val="130000"/>
              </a:lnSpc>
            </a:pPr>
            <a:r>
              <a:rPr sz="1150" b="0">
                <a:solidFill>
                  <a:srgbClr val="444444"/>
                </a:solidFill>
                <a:latin typeface="微软雅黑"/>
                <a:ea typeface="微软雅黑"/>
              </a:rPr>
              <a:t>五层结构性困局与四类卡点对应打法。</a:t>
            </a:r>
          </a:p>
        </p:txBody>
      </p:sp>
      <p:sp>
        <p:nvSpPr>
          <p:cNvPr id="22" name="Rounded Rectangle 21"/>
          <p:cNvSpPr/>
          <p:nvPr/>
        </p:nvSpPr>
        <p:spPr>
          <a:xfrm>
            <a:off x="8147304" y="1600200"/>
            <a:ext cx="3611880" cy="2286000"/>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8147304" y="1600200"/>
            <a:ext cx="3611880" cy="50292"/>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8375904" y="1810512"/>
            <a:ext cx="3200400" cy="256032"/>
          </a:xfrm>
          <a:prstGeom prst="rect">
            <a:avLst/>
          </a:prstGeom>
          <a:noFill/>
        </p:spPr>
        <p:txBody>
          <a:bodyPr wrap="square" anchor="t" lIns="0" rIns="0" tIns="0" bIns="0">
            <a:spAutoFit/>
          </a:bodyPr>
          <a:lstStyle/>
          <a:p>
            <a:pPr algn="l">
              <a:lnSpc>
                <a:spcPct val="100000"/>
              </a:lnSpc>
            </a:pPr>
            <a:r>
              <a:rPr sz="1050" b="0">
                <a:solidFill>
                  <a:srgbClr val="666666"/>
                </a:solidFill>
                <a:latin typeface="微软雅黑"/>
                <a:ea typeface="微软雅黑"/>
              </a:rPr>
              <a:t>PART 3 · 约6分钟</a:t>
            </a:r>
          </a:p>
        </p:txBody>
      </p:sp>
      <p:sp>
        <p:nvSpPr>
          <p:cNvPr id="25" name="TextBox 24"/>
          <p:cNvSpPr txBox="1"/>
          <p:nvPr/>
        </p:nvSpPr>
        <p:spPr>
          <a:xfrm>
            <a:off x="8375904" y="2121408"/>
            <a:ext cx="3200400" cy="365760"/>
          </a:xfrm>
          <a:prstGeom prst="rect">
            <a:avLst/>
          </a:prstGeom>
          <a:noFill/>
        </p:spPr>
        <p:txBody>
          <a:bodyPr wrap="square" anchor="t" lIns="0" rIns="0" tIns="0" bIns="0">
            <a:spAutoFit/>
          </a:bodyPr>
          <a:lstStyle/>
          <a:p>
            <a:pPr algn="l">
              <a:lnSpc>
                <a:spcPct val="100000"/>
              </a:lnSpc>
            </a:pPr>
            <a:r>
              <a:rPr sz="1900" b="1">
                <a:solidFill>
                  <a:srgbClr val="003366"/>
                </a:solidFill>
                <a:latin typeface="微软雅黑"/>
                <a:ea typeface="微软雅黑"/>
              </a:rPr>
              <a:t>行动与互动</a:t>
            </a:r>
          </a:p>
        </p:txBody>
      </p:sp>
      <p:sp>
        <p:nvSpPr>
          <p:cNvPr id="26" name="TextBox 25"/>
          <p:cNvSpPr txBox="1"/>
          <p:nvPr/>
        </p:nvSpPr>
        <p:spPr>
          <a:xfrm>
            <a:off x="8375904" y="2651760"/>
            <a:ext cx="3200400" cy="1005840"/>
          </a:xfrm>
          <a:prstGeom prst="rect">
            <a:avLst/>
          </a:prstGeom>
          <a:noFill/>
        </p:spPr>
        <p:txBody>
          <a:bodyPr wrap="square" anchor="t" lIns="0" rIns="0" tIns="0" bIns="0">
            <a:spAutoFit/>
          </a:bodyPr>
          <a:lstStyle/>
          <a:p>
            <a:pPr algn="l">
              <a:lnSpc>
                <a:spcPct val="130000"/>
              </a:lnSpc>
            </a:pPr>
            <a:r>
              <a:rPr sz="1150" b="0">
                <a:solidFill>
                  <a:srgbClr val="444444"/>
                </a:solidFill>
                <a:latin typeface="微软雅黑"/>
                <a:ea typeface="微软雅黑"/>
              </a:rPr>
              <a:t>今天就能落地的三个动作，</a:t>
            </a:r>
          </a:p>
          <a:p>
            <a:pPr algn="l">
              <a:lnSpc>
                <a:spcPct val="130000"/>
              </a:lnSpc>
            </a:pPr>
            <a:r>
              <a:rPr sz="1150" b="0">
                <a:solidFill>
                  <a:srgbClr val="444444"/>
                </a:solidFill>
                <a:latin typeface="微软雅黑"/>
                <a:ea typeface="微软雅黑"/>
              </a:rPr>
              <a:t>现场岗位诊断与答疑。</a:t>
            </a:r>
          </a:p>
        </p:txBody>
      </p:sp>
      <p:sp>
        <p:nvSpPr>
          <p:cNvPr id="27" name="Rectangle 26"/>
          <p:cNvSpPr/>
          <p:nvPr/>
        </p:nvSpPr>
        <p:spPr>
          <a:xfrm>
            <a:off x="502920" y="4343400"/>
            <a:ext cx="54864" cy="566928"/>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ounded Rectangle 27"/>
          <p:cNvSpPr/>
          <p:nvPr/>
        </p:nvSpPr>
        <p:spPr>
          <a:xfrm>
            <a:off x="557784" y="4343400"/>
            <a:ext cx="11128248" cy="566928"/>
          </a:xfrm>
          <a:prstGeom prst="roundRect">
            <a:avLst>
              <a:gd name="adj" fmla="val 80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777240" y="4416552"/>
            <a:ext cx="10789920" cy="457200"/>
          </a:xfrm>
          <a:prstGeom prst="rect">
            <a:avLst/>
          </a:prstGeom>
          <a:noFill/>
        </p:spPr>
        <p:txBody>
          <a:bodyPr wrap="square" anchor="ctr" lIns="0" rIns="0" tIns="0" bIns="0">
            <a:spAutoFit/>
          </a:bodyPr>
          <a:lstStyle/>
          <a:p>
            <a:pPr algn="l">
              <a:lnSpc>
                <a:spcPct val="115000"/>
              </a:lnSpc>
            </a:pPr>
            <a:r>
              <a:rPr sz="1200" b="0">
                <a:solidFill>
                  <a:srgbClr val="333333"/>
                </a:solidFill>
                <a:latin typeface="微软雅黑"/>
                <a:ea typeface="微软雅黑"/>
              </a:rPr>
              <a:t>本次分享所有数据均来自</a:t>
            </a:r>
            <a:r>
              <a:rPr sz="1200" b="1">
                <a:solidFill>
                  <a:srgbClr val="003366"/>
                </a:solidFill>
                <a:latin typeface="微软雅黑"/>
                <a:ea typeface="微软雅黑"/>
              </a:rPr>
              <a:t>智联招聘“高端装备与智能制造专区”实时在招职位</a:t>
            </a:r>
            <a:r>
              <a:rPr sz="1200" b="0">
                <a:solidFill>
                  <a:srgbClr val="333333"/>
                </a:solidFill>
                <a:latin typeface="微软雅黑"/>
                <a:ea typeface="微软雅黑"/>
              </a:rPr>
              <a:t>（2026年8月17日提取，883 个职位 / 410 家企业）与</a:t>
            </a:r>
            <a:r>
              <a:rPr sz="1200" b="1">
                <a:solidFill>
                  <a:srgbClr val="003366"/>
                </a:solidFill>
                <a:latin typeface="微软雅黑"/>
                <a:ea typeface="微软雅黑"/>
              </a:rPr>
              <a:t>政府公开文件</a:t>
            </a:r>
            <a:r>
              <a:rPr sz="1200" b="0">
                <a:solidFill>
                  <a:srgbClr val="333333"/>
                </a:solidFill>
                <a:latin typeface="微软雅黑"/>
                <a:ea typeface="微软雅黑"/>
              </a:rPr>
              <a:t>，逐一标注来源。</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4572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502920" y="164592"/>
            <a:ext cx="310896" cy="310896"/>
          </a:xfrm>
          <a:prstGeom prst="roundRect">
            <a:avLst>
              <a:gd name="adj" fmla="val 8000"/>
            </a:avLst>
          </a:prstGeom>
          <a:solidFill>
            <a:srgbClr val="1A6DFF"/>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0" rIns="0" tIns="0" bIns="0"/>
          <a:lstStyle/>
          <a:p>
            <a:pPr algn="ctr"/>
            <a:r>
              <a:rPr sz="1600" b="1">
                <a:solidFill>
                  <a:srgbClr val="FFFFFF"/>
                </a:solidFill>
                <a:latin typeface="微软雅黑"/>
              </a:rPr>
              <a:t>Z</a:t>
            </a:r>
          </a:p>
        </p:txBody>
      </p:sp>
      <p:sp>
        <p:nvSpPr>
          <p:cNvPr id="4" name="TextBox 3"/>
          <p:cNvSpPr txBox="1"/>
          <p:nvPr/>
        </p:nvSpPr>
        <p:spPr>
          <a:xfrm>
            <a:off x="923544" y="146304"/>
            <a:ext cx="2194560" cy="384048"/>
          </a:xfrm>
          <a:prstGeom prst="rect">
            <a:avLst/>
          </a:prstGeom>
          <a:noFill/>
        </p:spPr>
        <p:txBody>
          <a:bodyPr wrap="square" anchor="ctr" lIns="0" rIns="0" tIns="0" bIns="0">
            <a:spAutoFit/>
          </a:bodyPr>
          <a:lstStyle/>
          <a:p>
            <a:pPr algn="l">
              <a:lnSpc>
                <a:spcPct val="100000"/>
              </a:lnSpc>
            </a:pPr>
            <a:r>
              <a:rPr sz="1500" b="1">
                <a:solidFill>
                  <a:srgbClr val="003366"/>
                </a:solidFill>
                <a:latin typeface="微软雅黑"/>
                <a:ea typeface="微软雅黑"/>
              </a:rPr>
              <a:t>智联招聘</a:t>
            </a:r>
          </a:p>
        </p:txBody>
      </p:sp>
      <p:sp>
        <p:nvSpPr>
          <p:cNvPr id="5" name="TextBox 4"/>
          <p:cNvSpPr txBox="1"/>
          <p:nvPr/>
        </p:nvSpPr>
        <p:spPr>
          <a:xfrm>
            <a:off x="923544" y="384048"/>
            <a:ext cx="2194560" cy="146304"/>
          </a:xfrm>
          <a:prstGeom prst="rect">
            <a:avLst/>
          </a:prstGeom>
          <a:noFill/>
        </p:spPr>
        <p:txBody>
          <a:bodyPr wrap="square" anchor="t" lIns="0" rIns="0" tIns="0" bIns="0">
            <a:spAutoFit/>
          </a:bodyPr>
          <a:lstStyle/>
          <a:p>
            <a:pPr algn="l">
              <a:lnSpc>
                <a:spcPct val="100000"/>
              </a:lnSpc>
            </a:pPr>
            <a:r>
              <a:rPr sz="700" b="0">
                <a:solidFill>
                  <a:srgbClr val="999999"/>
                </a:solidFill>
                <a:latin typeface="微软雅黑"/>
                <a:ea typeface="微软雅黑"/>
              </a:rPr>
              <a:t>ZHAOPIN.COM</a:t>
            </a:r>
          </a:p>
        </p:txBody>
      </p:sp>
      <p:sp>
        <p:nvSpPr>
          <p:cNvPr id="6" name="TextBox 5"/>
          <p:cNvSpPr txBox="1"/>
          <p:nvPr/>
        </p:nvSpPr>
        <p:spPr>
          <a:xfrm>
            <a:off x="8503920" y="201168"/>
            <a:ext cx="3200400" cy="274320"/>
          </a:xfrm>
          <a:prstGeom prst="rect">
            <a:avLst/>
          </a:prstGeom>
          <a:noFill/>
        </p:spPr>
        <p:txBody>
          <a:bodyPr wrap="square" anchor="t" lIns="0" rIns="0" tIns="0" bIns="0">
            <a:spAutoFit/>
          </a:bodyPr>
          <a:lstStyle/>
          <a:p>
            <a:pPr algn="r">
              <a:lnSpc>
                <a:spcPct val="100000"/>
              </a:lnSpc>
            </a:pPr>
            <a:r>
              <a:rPr sz="1000" b="0">
                <a:solidFill>
                  <a:srgbClr val="999999"/>
                </a:solidFill>
                <a:latin typeface="微软雅黑"/>
                <a:ea typeface="微软雅黑"/>
              </a:rPr>
              <a:t>高端装备与智能制造专场 · 西安</a:t>
            </a:r>
          </a:p>
        </p:txBody>
      </p:sp>
      <p:sp>
        <p:nvSpPr>
          <p:cNvPr id="7" name="Rectangle 6"/>
          <p:cNvSpPr/>
          <p:nvPr/>
        </p:nvSpPr>
        <p:spPr>
          <a:xfrm>
            <a:off x="502920" y="6419088"/>
            <a:ext cx="11183112" cy="9525"/>
          </a:xfrm>
          <a:prstGeom prst="rect">
            <a:avLst/>
          </a:prstGeom>
          <a:solidFill>
            <a:srgbClr val="E4E7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492240"/>
            <a:ext cx="8229600" cy="274320"/>
          </a:xfrm>
          <a:prstGeom prst="rect">
            <a:avLst/>
          </a:prstGeom>
          <a:noFill/>
        </p:spPr>
        <p:txBody>
          <a:bodyPr wrap="square" anchor="t" lIns="0" rIns="0" tIns="0" bIns="0">
            <a:spAutoFit/>
          </a:bodyPr>
          <a:lstStyle/>
          <a:p>
            <a:pPr algn="l">
              <a:lnSpc>
                <a:spcPct val="100000"/>
              </a:lnSpc>
            </a:pPr>
            <a:r>
              <a:rPr sz="850" b="0">
                <a:solidFill>
                  <a:srgbClr val="999999"/>
                </a:solidFill>
                <a:latin typeface="微软雅黑"/>
                <a:ea typeface="微软雅黑"/>
              </a:rPr>
              <a:t>智联招聘西安分公司 ｜ 客户交流资料 · 数据截至 2026-08-17</a:t>
            </a:r>
          </a:p>
        </p:txBody>
      </p:sp>
      <p:sp>
        <p:nvSpPr>
          <p:cNvPr id="9" name="TextBox 8"/>
          <p:cNvSpPr txBox="1"/>
          <p:nvPr/>
        </p:nvSpPr>
        <p:spPr>
          <a:xfrm>
            <a:off x="10515600" y="6492240"/>
            <a:ext cx="1170432" cy="274320"/>
          </a:xfrm>
          <a:prstGeom prst="rect">
            <a:avLst/>
          </a:prstGeom>
          <a:noFill/>
        </p:spPr>
        <p:txBody>
          <a:bodyPr wrap="square" anchor="t" lIns="0" rIns="0" tIns="0" bIns="0">
            <a:spAutoFit/>
          </a:bodyPr>
          <a:lstStyle/>
          <a:p>
            <a:pPr algn="r">
              <a:lnSpc>
                <a:spcPct val="100000"/>
              </a:lnSpc>
            </a:pPr>
            <a:r>
              <a:rPr sz="900" b="1">
                <a:solidFill>
                  <a:srgbClr val="003366"/>
                </a:solidFill>
                <a:latin typeface="微软雅黑"/>
                <a:ea typeface="微软雅黑"/>
              </a:rPr>
              <a:t>20 / 23</a:t>
            </a:r>
          </a:p>
        </p:txBody>
      </p:sp>
      <p:sp>
        <p:nvSpPr>
          <p:cNvPr id="10" name="TextBox 9"/>
          <p:cNvSpPr txBox="1"/>
          <p:nvPr/>
        </p:nvSpPr>
        <p:spPr>
          <a:xfrm>
            <a:off x="502920" y="566928"/>
            <a:ext cx="10972800" cy="256032"/>
          </a:xfrm>
          <a:prstGeom prst="rect">
            <a:avLst/>
          </a:prstGeom>
          <a:noFill/>
        </p:spPr>
        <p:txBody>
          <a:bodyPr wrap="square" anchor="t" lIns="0" rIns="0" tIns="0" bIns="0">
            <a:spAutoFit/>
          </a:bodyPr>
          <a:lstStyle/>
          <a:p>
            <a:pPr algn="l">
              <a:lnSpc>
                <a:spcPct val="100000"/>
              </a:lnSpc>
            </a:pPr>
            <a:r>
              <a:rPr sz="1100" b="1">
                <a:solidFill>
                  <a:srgbClr val="C00000"/>
                </a:solidFill>
                <a:latin typeface="微软雅黑"/>
                <a:ea typeface="微软雅黑"/>
              </a:rPr>
              <a:t>PART 2 · 照镜子</a:t>
            </a:r>
          </a:p>
        </p:txBody>
      </p:sp>
      <p:sp>
        <p:nvSpPr>
          <p:cNvPr id="11" name="TextBox 10"/>
          <p:cNvSpPr txBox="1"/>
          <p:nvPr/>
        </p:nvSpPr>
        <p:spPr>
          <a:xfrm>
            <a:off x="502920" y="822960"/>
            <a:ext cx="11247120" cy="502920"/>
          </a:xfrm>
          <a:prstGeom prst="rect">
            <a:avLst/>
          </a:prstGeom>
          <a:noFill/>
        </p:spPr>
        <p:txBody>
          <a:bodyPr wrap="square" anchor="t" lIns="0" rIns="0" tIns="0" bIns="0">
            <a:spAutoFit/>
          </a:bodyPr>
          <a:lstStyle/>
          <a:p>
            <a:pPr algn="l">
              <a:lnSpc>
                <a:spcPct val="100000"/>
              </a:lnSpc>
            </a:pPr>
            <a:r>
              <a:rPr sz="2200" b="1">
                <a:solidFill>
                  <a:srgbClr val="003366"/>
                </a:solidFill>
                <a:latin typeface="微软雅黑"/>
                <a:ea typeface="微软雅黑"/>
              </a:rPr>
              <a:t>行业困局之外：企业自身的六个招聘卡点自查</a:t>
            </a:r>
          </a:p>
        </p:txBody>
      </p:sp>
      <p:graphicFrame>
        <p:nvGraphicFramePr>
          <p:cNvPr id="12" name="Table 11"/>
          <p:cNvGraphicFramePr>
            <a:graphicFrameLocks noGrp="1"/>
          </p:cNvGraphicFramePr>
          <p:nvPr/>
        </p:nvGraphicFramePr>
        <p:xfrm>
          <a:off x="502920" y="1600200"/>
          <a:ext cx="11183112" cy="3072384"/>
        </p:xfrm>
        <a:graphic>
          <a:graphicData uri="http://schemas.openxmlformats.org/drawingml/2006/table">
            <a:tbl>
              <a:tblPr>
                <a:tableStyleId>{5C22544A-7EE6-4342-B048-85BDC9FD1C3A}</a:tableStyleId>
              </a:tblPr>
              <a:tblGrid>
                <a:gridCol w="1554480"/>
                <a:gridCol w="5669280"/>
                <a:gridCol w="3959352"/>
              </a:tblGrid>
              <a:tr h="329184">
                <a:tc>
                  <a:txBody>
                    <a:bodyPr wrap="square"/>
                    <a:lstStyle/>
                    <a:p>
                      <a:pPr algn="l"/>
                      <a:r>
                        <a:rPr sz="1050" b="1">
                          <a:solidFill>
                            <a:srgbClr val="003366"/>
                          </a:solidFill>
                          <a:latin typeface="微软雅黑"/>
                          <a:ea typeface="微软雅黑"/>
                        </a:rPr>
                        <a:t>维度</a:t>
                      </a:r>
                    </a:p>
                  </a:txBody>
                  <a:tcPr marL="91440" marR="73152" marT="27432" marB="27432" anchor="ctr">
                    <a:solidFill>
                      <a:srgbClr val="F7F7F7"/>
                    </a:solidFill>
                  </a:tcPr>
                </a:tc>
                <a:tc>
                  <a:txBody>
                    <a:bodyPr wrap="square"/>
                    <a:lstStyle/>
                    <a:p>
                      <a:pPr algn="l"/>
                      <a:r>
                        <a:rPr sz="1050" b="1">
                          <a:solidFill>
                            <a:srgbClr val="003366"/>
                          </a:solidFill>
                          <a:latin typeface="微软雅黑"/>
                          <a:ea typeface="微软雅黑"/>
                        </a:rPr>
                        <a:t>问题信号</a:t>
                      </a:r>
                    </a:p>
                  </a:txBody>
                  <a:tcPr marL="91440" marR="73152" marT="27432" marB="27432" anchor="ctr">
                    <a:solidFill>
                      <a:srgbClr val="F7F7F7"/>
                    </a:solidFill>
                  </a:tcPr>
                </a:tc>
                <a:tc>
                  <a:txBody>
                    <a:bodyPr wrap="square"/>
                    <a:lstStyle/>
                    <a:p>
                      <a:pPr algn="l"/>
                      <a:r>
                        <a:rPr sz="1050" b="1">
                          <a:solidFill>
                            <a:srgbClr val="003366"/>
                          </a:solidFill>
                          <a:latin typeface="微软雅黑"/>
                          <a:ea typeface="微软雅黑"/>
                        </a:rPr>
                        <a:t>对策方向</a:t>
                      </a:r>
                    </a:p>
                  </a:txBody>
                  <a:tcPr marL="91440" marR="73152" marT="27432" marB="27432" anchor="ctr">
                    <a:solidFill>
                      <a:srgbClr val="F7F7F7"/>
                    </a:solidFill>
                  </a:tcPr>
                </a:tc>
              </a:tr>
              <a:tr h="457200">
                <a:tc>
                  <a:txBody>
                    <a:bodyPr wrap="square"/>
                    <a:lstStyle/>
                    <a:p>
                      <a:pPr algn="l"/>
                      <a:r>
                        <a:rPr sz="1050" b="1">
                          <a:solidFill>
                            <a:srgbClr val="003366"/>
                          </a:solidFill>
                          <a:latin typeface="微软雅黑"/>
                          <a:ea typeface="微软雅黑"/>
                        </a:rPr>
                        <a:t>JD 语言</a:t>
                      </a:r>
                    </a:p>
                  </a:txBody>
                  <a:tcPr marL="91440" marR="73152" marT="27432" marB="27432" anchor="ctr"/>
                </a:tc>
                <a:tc>
                  <a:txBody>
                    <a:bodyPr wrap="square"/>
                    <a:lstStyle/>
                    <a:p>
                      <a:pPr algn="l"/>
                      <a:r>
                        <a:rPr sz="1050" b="0">
                          <a:solidFill>
                            <a:srgbClr val="333333"/>
                          </a:solidFill>
                          <a:latin typeface="微软雅黑"/>
                          <a:ea typeface="微软雅黑"/>
                        </a:rPr>
                        <a:t>只写岗位名不写技能，薪资“面议”，HR 代写、用人部门没参与</a:t>
                      </a:r>
                    </a:p>
                  </a:txBody>
                  <a:tcPr marL="91440" marR="73152" marT="27432" marB="27432" anchor="ctr"/>
                </a:tc>
                <a:tc>
                  <a:txBody>
                    <a:bodyPr wrap="square"/>
                    <a:lstStyle/>
                    <a:p>
                      <a:pPr algn="l"/>
                      <a:r>
                        <a:rPr sz="1050" b="0">
                          <a:solidFill>
                            <a:srgbClr val="333333"/>
                          </a:solidFill>
                          <a:latin typeface="微软雅黑"/>
                          <a:ea typeface="微软雅黑"/>
                        </a:rPr>
                        <a:t>技能关键词 + 明码标价 + 用人部门会签</a:t>
                      </a:r>
                    </a:p>
                  </a:txBody>
                  <a:tcPr marL="91440" marR="73152" marT="27432" marB="27432" anchor="ctr"/>
                </a:tc>
              </a:tr>
              <a:tr h="457200">
                <a:tc>
                  <a:txBody>
                    <a:bodyPr wrap="square"/>
                    <a:lstStyle/>
                    <a:p>
                      <a:pPr algn="l"/>
                      <a:r>
                        <a:rPr sz="1050" b="1">
                          <a:solidFill>
                            <a:srgbClr val="003366"/>
                          </a:solidFill>
                          <a:latin typeface="微软雅黑"/>
                          <a:ea typeface="微软雅黑"/>
                        </a:rPr>
                        <a:t>用人部门</a:t>
                      </a:r>
                    </a:p>
                  </a:txBody>
                  <a:tcPr marL="91440" marR="73152" marT="27432" marB="27432" anchor="ctr"/>
                </a:tc>
                <a:tc>
                  <a:txBody>
                    <a:bodyPr wrap="square"/>
                    <a:lstStyle/>
                    <a:p>
                      <a:pPr algn="l"/>
                      <a:r>
                        <a:rPr sz="1050" b="0">
                          <a:solidFill>
                            <a:srgbClr val="333333"/>
                          </a:solidFill>
                          <a:latin typeface="微软雅黑"/>
                          <a:ea typeface="微软雅黑"/>
                        </a:rPr>
                        <a:t>画像只有“要个熟手”，面试反馈“感觉不行”，无法说清差在哪</a:t>
                      </a:r>
                    </a:p>
                  </a:txBody>
                  <a:tcPr marL="91440" marR="73152" marT="27432" marB="27432" anchor="ctr"/>
                </a:tc>
                <a:tc>
                  <a:txBody>
                    <a:bodyPr wrap="square"/>
                    <a:lstStyle/>
                    <a:p>
                      <a:pPr algn="l"/>
                      <a:r>
                        <a:rPr sz="1050" b="0">
                          <a:solidFill>
                            <a:srgbClr val="333333"/>
                          </a:solidFill>
                          <a:latin typeface="微软雅黑"/>
                          <a:ea typeface="微软雅黑"/>
                        </a:rPr>
                        <a:t>开岗位前先对齐：必须项 / 加分项 / 红线三张清单</a:t>
                      </a:r>
                    </a:p>
                  </a:txBody>
                  <a:tcPr marL="91440" marR="73152" marT="27432" marB="27432" anchor="ctr"/>
                </a:tc>
              </a:tr>
              <a:tr h="457200">
                <a:tc>
                  <a:txBody>
                    <a:bodyPr wrap="square"/>
                    <a:lstStyle/>
                    <a:p>
                      <a:pPr algn="l"/>
                      <a:r>
                        <a:rPr sz="1050" b="1">
                          <a:solidFill>
                            <a:srgbClr val="003366"/>
                          </a:solidFill>
                          <a:latin typeface="微软雅黑"/>
                          <a:ea typeface="微软雅黑"/>
                        </a:rPr>
                        <a:t>面试评估</a:t>
                      </a:r>
                    </a:p>
                  </a:txBody>
                  <a:tcPr marL="91440" marR="73152" marT="27432" marB="27432" anchor="ctr"/>
                </a:tc>
                <a:tc>
                  <a:txBody>
                    <a:bodyPr wrap="square"/>
                    <a:lstStyle/>
                    <a:p>
                      <a:pPr algn="l"/>
                      <a:r>
                        <a:rPr sz="1050" b="0">
                          <a:solidFill>
                            <a:srgbClr val="333333"/>
                          </a:solidFill>
                          <a:latin typeface="微软雅黑"/>
                          <a:ea typeface="微软雅黑"/>
                        </a:rPr>
                        <a:t>靠聊天判断，没有笔试题 / 实操 / 结构化题库，误招与漏招并存</a:t>
                      </a:r>
                    </a:p>
                  </a:txBody>
                  <a:tcPr marL="91440" marR="73152" marT="27432" marB="27432" anchor="ctr"/>
                </a:tc>
                <a:tc>
                  <a:txBody>
                    <a:bodyPr wrap="square"/>
                    <a:lstStyle/>
                    <a:p>
                      <a:pPr algn="l"/>
                      <a:r>
                        <a:rPr sz="1050" b="0">
                          <a:solidFill>
                            <a:srgbClr val="333333"/>
                          </a:solidFill>
                          <a:latin typeface="微软雅黑"/>
                          <a:ea typeface="微软雅黑"/>
                        </a:rPr>
                        <a:t>核心岗位建最小评估题库，评估前置到初筛</a:t>
                      </a:r>
                    </a:p>
                  </a:txBody>
                  <a:tcPr marL="91440" marR="73152" marT="27432" marB="27432" anchor="ctr"/>
                </a:tc>
              </a:tr>
              <a:tr h="457200">
                <a:tc>
                  <a:txBody>
                    <a:bodyPr wrap="square"/>
                    <a:lstStyle/>
                    <a:p>
                      <a:pPr algn="l"/>
                      <a:r>
                        <a:rPr sz="1050" b="1">
                          <a:solidFill>
                            <a:srgbClr val="003366"/>
                          </a:solidFill>
                          <a:latin typeface="微软雅黑"/>
                          <a:ea typeface="微软雅黑"/>
                        </a:rPr>
                        <a:t>流程速度</a:t>
                      </a:r>
                    </a:p>
                  </a:txBody>
                  <a:tcPr marL="91440" marR="73152" marT="27432" marB="27432" anchor="ctr"/>
                </a:tc>
                <a:tc>
                  <a:txBody>
                    <a:bodyPr wrap="square"/>
                    <a:lstStyle/>
                    <a:p>
                      <a:pPr algn="l"/>
                      <a:r>
                        <a:rPr sz="1050" b="0">
                          <a:solidFill>
                            <a:srgbClr val="333333"/>
                          </a:solidFill>
                          <a:latin typeface="微软雅黑"/>
                          <a:ea typeface="微软雅黑"/>
                        </a:rPr>
                        <a:t>offer 审批一周起、背调串行，候选人等不起被截胡</a:t>
                      </a:r>
                    </a:p>
                  </a:txBody>
                  <a:tcPr marL="91440" marR="73152" marT="27432" marB="27432" anchor="ctr"/>
                </a:tc>
                <a:tc>
                  <a:txBody>
                    <a:bodyPr wrap="square"/>
                    <a:lstStyle/>
                    <a:p>
                      <a:pPr algn="l"/>
                      <a:r>
                        <a:rPr sz="1050" b="0">
                          <a:solidFill>
                            <a:srgbClr val="333333"/>
                          </a:solidFill>
                          <a:latin typeface="微软雅黑"/>
                          <a:ea typeface="微软雅黑"/>
                        </a:rPr>
                        <a:t>设到岗 SLA：48 小时首响、一周两轮面、offer 不过夜</a:t>
                      </a:r>
                    </a:p>
                  </a:txBody>
                  <a:tcPr marL="91440" marR="73152" marT="27432" marB="27432" anchor="ctr"/>
                </a:tc>
              </a:tr>
              <a:tr h="457200">
                <a:tc>
                  <a:txBody>
                    <a:bodyPr wrap="square"/>
                    <a:lstStyle/>
                    <a:p>
                      <a:pPr algn="l"/>
                      <a:r>
                        <a:rPr sz="1050" b="1">
                          <a:solidFill>
                            <a:srgbClr val="003366"/>
                          </a:solidFill>
                          <a:latin typeface="微软雅黑"/>
                          <a:ea typeface="微软雅黑"/>
                        </a:rPr>
                        <a:t>薪酬定价</a:t>
                      </a:r>
                    </a:p>
                  </a:txBody>
                  <a:tcPr marL="91440" marR="73152" marT="27432" marB="27432" anchor="ctr"/>
                </a:tc>
                <a:tc>
                  <a:txBody>
                    <a:bodyPr wrap="square"/>
                    <a:lstStyle/>
                    <a:p>
                      <a:pPr algn="l"/>
                      <a:r>
                        <a:rPr sz="1050" b="0">
                          <a:solidFill>
                            <a:srgbClr val="333333"/>
                          </a:solidFill>
                          <a:latin typeface="微软雅黑"/>
                          <a:ea typeface="微软雅黑"/>
                        </a:rPr>
                        <a:t>凭去年行情定价，不看市场分位；老员工倒挂卡死新人薪酬</a:t>
                      </a:r>
                    </a:p>
                  </a:txBody>
                  <a:tcPr marL="91440" marR="73152" marT="27432" marB="27432" anchor="ctr"/>
                </a:tc>
                <a:tc>
                  <a:txBody>
                    <a:bodyPr wrap="square"/>
                    <a:lstStyle/>
                    <a:p>
                      <a:pPr algn="l"/>
                      <a:r>
                        <a:rPr sz="1050" b="0">
                          <a:solidFill>
                            <a:srgbClr val="333333"/>
                          </a:solidFill>
                          <a:latin typeface="微软雅黑"/>
                          <a:ea typeface="微软雅黑"/>
                        </a:rPr>
                        <a:t>按分位定价（P50 保底 / 关键岗 P75）；提前定好弹性带</a:t>
                      </a:r>
                    </a:p>
                  </a:txBody>
                  <a:tcPr marL="91440" marR="73152" marT="27432" marB="27432" anchor="ctr"/>
                </a:tc>
              </a:tr>
              <a:tr h="457200">
                <a:tc>
                  <a:txBody>
                    <a:bodyPr wrap="square"/>
                    <a:lstStyle/>
                    <a:p>
                      <a:pPr algn="l"/>
                      <a:r>
                        <a:rPr sz="1050" b="1">
                          <a:solidFill>
                            <a:srgbClr val="003366"/>
                          </a:solidFill>
                          <a:latin typeface="微软雅黑"/>
                          <a:ea typeface="微软雅黑"/>
                        </a:rPr>
                        <a:t>渠道策略</a:t>
                      </a:r>
                    </a:p>
                  </a:txBody>
                  <a:tcPr marL="91440" marR="73152" marT="27432" marB="27432" anchor="ctr"/>
                </a:tc>
                <a:tc>
                  <a:txBody>
                    <a:bodyPr wrap="square"/>
                    <a:lstStyle/>
                    <a:p>
                      <a:pPr algn="l"/>
                      <a:r>
                        <a:rPr sz="1050" b="0">
                          <a:solidFill>
                            <a:srgbClr val="333333"/>
                          </a:solidFill>
                          <a:latin typeface="微软雅黑"/>
                          <a:ea typeface="微软雅黑"/>
                        </a:rPr>
                        <a:t>所有岗位一个渠道等投递，无人才库、无雇主内容、无回流触达</a:t>
                      </a:r>
                    </a:p>
                  </a:txBody>
                  <a:tcPr marL="91440" marR="73152" marT="27432" marB="27432" anchor="ctr"/>
                </a:tc>
                <a:tc>
                  <a:txBody>
                    <a:bodyPr wrap="square"/>
                    <a:lstStyle/>
                    <a:p>
                      <a:pPr algn="l"/>
                      <a:r>
                        <a:rPr sz="1050" b="0">
                          <a:solidFill>
                            <a:srgbClr val="333333"/>
                          </a:solidFill>
                          <a:latin typeface="微软雅黑"/>
                          <a:ea typeface="微软雅黑"/>
                        </a:rPr>
                        <a:t>按岗位类型配渠道组合 + 存量人才池运营</a:t>
                      </a:r>
                    </a:p>
                  </a:txBody>
                  <a:tcPr marL="91440" marR="73152" marT="27432" marB="27432" anchor="ctr"/>
                </a:tc>
              </a:tr>
            </a:tbl>
          </a:graphicData>
        </a:graphic>
      </p:graphicFrame>
      <p:sp>
        <p:nvSpPr>
          <p:cNvPr id="13" name="Rectangle 12"/>
          <p:cNvSpPr/>
          <p:nvPr/>
        </p:nvSpPr>
        <p:spPr>
          <a:xfrm>
            <a:off x="502920" y="5074920"/>
            <a:ext cx="54864" cy="566928"/>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ounded Rectangle 13"/>
          <p:cNvSpPr/>
          <p:nvPr/>
        </p:nvSpPr>
        <p:spPr>
          <a:xfrm>
            <a:off x="557784" y="5074920"/>
            <a:ext cx="11128248" cy="566928"/>
          </a:xfrm>
          <a:prstGeom prst="roundRect">
            <a:avLst>
              <a:gd name="adj" fmla="val 80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77240" y="5148072"/>
            <a:ext cx="10789920" cy="457200"/>
          </a:xfrm>
          <a:prstGeom prst="rect">
            <a:avLst/>
          </a:prstGeom>
          <a:noFill/>
        </p:spPr>
        <p:txBody>
          <a:bodyPr wrap="square" anchor="ctr" lIns="0" rIns="0" tIns="0" bIns="0">
            <a:spAutoFit/>
          </a:bodyPr>
          <a:lstStyle/>
          <a:p>
            <a:pPr algn="l">
              <a:lnSpc>
                <a:spcPct val="115000"/>
              </a:lnSpc>
            </a:pPr>
            <a:r>
              <a:rPr sz="1200" b="1">
                <a:solidFill>
                  <a:srgbClr val="003366"/>
                </a:solidFill>
                <a:latin typeface="微软雅黑"/>
                <a:ea typeface="微软雅黑"/>
              </a:rPr>
              <a:t>关键洞察：</a:t>
            </a:r>
            <a:r>
              <a:rPr sz="1200" b="0">
                <a:solidFill>
                  <a:srgbClr val="333333"/>
                </a:solidFill>
                <a:latin typeface="微软雅黑"/>
                <a:ea typeface="微软雅黑"/>
              </a:rPr>
              <a:t>六个卡点里，</a:t>
            </a:r>
            <a:r>
              <a:rPr sz="1200" b="1">
                <a:solidFill>
                  <a:srgbClr val="C00000"/>
                </a:solidFill>
                <a:latin typeface="微软雅黑"/>
                <a:ea typeface="微软雅黑"/>
              </a:rPr>
              <a:t>JD、薪酬对标、人才池</a:t>
            </a:r>
            <a:r>
              <a:rPr sz="1200" b="0">
                <a:solidFill>
                  <a:srgbClr val="333333"/>
                </a:solidFill>
                <a:latin typeface="微软雅黑"/>
                <a:ea typeface="微软雅黑"/>
              </a:rPr>
              <a:t>三项是外部资源可以直接补的；</a:t>
            </a:r>
            <a:r>
              <a:rPr sz="1200" b="1">
                <a:solidFill>
                  <a:srgbClr val="C00000"/>
                </a:solidFill>
                <a:latin typeface="微软雅黑"/>
                <a:ea typeface="微软雅黑"/>
              </a:rPr>
              <a:t>用人对齐、面试评估、流程 SLA</a:t>
            </a:r>
            <a:r>
              <a:rPr sz="1200" b="0">
                <a:solidFill>
                  <a:srgbClr val="333333"/>
                </a:solidFill>
                <a:latin typeface="微软雅黑"/>
                <a:ea typeface="微软雅黑"/>
              </a:rPr>
              <a:t>三项必须内部修——先诊断、再开药，别把“面试评估差”误诊成“渠道不够多”。</a:t>
            </a:r>
          </a:p>
        </p:txBody>
      </p:sp>
      <p:sp>
        <p:nvSpPr>
          <p:cNvPr id="16" name="TextBox 15"/>
          <p:cNvSpPr txBox="1"/>
          <p:nvPr/>
        </p:nvSpPr>
        <p:spPr>
          <a:xfrm>
            <a:off x="502920" y="6053328"/>
            <a:ext cx="11183112" cy="320040"/>
          </a:xfrm>
          <a:prstGeom prst="rect">
            <a:avLst/>
          </a:prstGeom>
          <a:noFill/>
        </p:spPr>
        <p:txBody>
          <a:bodyPr wrap="square" anchor="t" lIns="0" rIns="0" tIns="0" bIns="0">
            <a:spAutoFit/>
          </a:bodyPr>
          <a:lstStyle/>
          <a:p>
            <a:pPr algn="l">
              <a:lnSpc>
                <a:spcPct val="100000"/>
              </a:lnSpc>
            </a:pPr>
            <a:r>
              <a:rPr sz="850" b="0">
                <a:solidFill>
                  <a:srgbClr val="999999"/>
                </a:solidFill>
                <a:latin typeface="微软雅黑"/>
                <a:ea typeface="微软雅黑"/>
              </a:rPr>
              <a:t>自查维度来自智联招聘行业服务实践沉淀；信号描述基于制造业客户共性反馈总结。</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4572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502920" y="164592"/>
            <a:ext cx="310896" cy="310896"/>
          </a:xfrm>
          <a:prstGeom prst="roundRect">
            <a:avLst>
              <a:gd name="adj" fmla="val 8000"/>
            </a:avLst>
          </a:prstGeom>
          <a:solidFill>
            <a:srgbClr val="1A6DFF"/>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0" rIns="0" tIns="0" bIns="0"/>
          <a:lstStyle/>
          <a:p>
            <a:pPr algn="ctr"/>
            <a:r>
              <a:rPr sz="1600" b="1">
                <a:solidFill>
                  <a:srgbClr val="FFFFFF"/>
                </a:solidFill>
                <a:latin typeface="微软雅黑"/>
              </a:rPr>
              <a:t>Z</a:t>
            </a:r>
          </a:p>
        </p:txBody>
      </p:sp>
      <p:sp>
        <p:nvSpPr>
          <p:cNvPr id="4" name="TextBox 3"/>
          <p:cNvSpPr txBox="1"/>
          <p:nvPr/>
        </p:nvSpPr>
        <p:spPr>
          <a:xfrm>
            <a:off x="923544" y="146304"/>
            <a:ext cx="2194560" cy="384048"/>
          </a:xfrm>
          <a:prstGeom prst="rect">
            <a:avLst/>
          </a:prstGeom>
          <a:noFill/>
        </p:spPr>
        <p:txBody>
          <a:bodyPr wrap="square" anchor="ctr" lIns="0" rIns="0" tIns="0" bIns="0">
            <a:spAutoFit/>
          </a:bodyPr>
          <a:lstStyle/>
          <a:p>
            <a:pPr algn="l">
              <a:lnSpc>
                <a:spcPct val="100000"/>
              </a:lnSpc>
            </a:pPr>
            <a:r>
              <a:rPr sz="1500" b="1">
                <a:solidFill>
                  <a:srgbClr val="003366"/>
                </a:solidFill>
                <a:latin typeface="微软雅黑"/>
                <a:ea typeface="微软雅黑"/>
              </a:rPr>
              <a:t>智联招聘</a:t>
            </a:r>
          </a:p>
        </p:txBody>
      </p:sp>
      <p:sp>
        <p:nvSpPr>
          <p:cNvPr id="5" name="TextBox 4"/>
          <p:cNvSpPr txBox="1"/>
          <p:nvPr/>
        </p:nvSpPr>
        <p:spPr>
          <a:xfrm>
            <a:off x="923544" y="384048"/>
            <a:ext cx="2194560" cy="146304"/>
          </a:xfrm>
          <a:prstGeom prst="rect">
            <a:avLst/>
          </a:prstGeom>
          <a:noFill/>
        </p:spPr>
        <p:txBody>
          <a:bodyPr wrap="square" anchor="t" lIns="0" rIns="0" tIns="0" bIns="0">
            <a:spAutoFit/>
          </a:bodyPr>
          <a:lstStyle/>
          <a:p>
            <a:pPr algn="l">
              <a:lnSpc>
                <a:spcPct val="100000"/>
              </a:lnSpc>
            </a:pPr>
            <a:r>
              <a:rPr sz="700" b="0">
                <a:solidFill>
                  <a:srgbClr val="999999"/>
                </a:solidFill>
                <a:latin typeface="微软雅黑"/>
                <a:ea typeface="微软雅黑"/>
              </a:rPr>
              <a:t>ZHAOPIN.COM</a:t>
            </a:r>
          </a:p>
        </p:txBody>
      </p:sp>
      <p:sp>
        <p:nvSpPr>
          <p:cNvPr id="6" name="TextBox 5"/>
          <p:cNvSpPr txBox="1"/>
          <p:nvPr/>
        </p:nvSpPr>
        <p:spPr>
          <a:xfrm>
            <a:off x="8503920" y="201168"/>
            <a:ext cx="3200400" cy="274320"/>
          </a:xfrm>
          <a:prstGeom prst="rect">
            <a:avLst/>
          </a:prstGeom>
          <a:noFill/>
        </p:spPr>
        <p:txBody>
          <a:bodyPr wrap="square" anchor="t" lIns="0" rIns="0" tIns="0" bIns="0">
            <a:spAutoFit/>
          </a:bodyPr>
          <a:lstStyle/>
          <a:p>
            <a:pPr algn="r">
              <a:lnSpc>
                <a:spcPct val="100000"/>
              </a:lnSpc>
            </a:pPr>
            <a:r>
              <a:rPr sz="1000" b="0">
                <a:solidFill>
                  <a:srgbClr val="999999"/>
                </a:solidFill>
                <a:latin typeface="微软雅黑"/>
                <a:ea typeface="微软雅黑"/>
              </a:rPr>
              <a:t>高端装备与智能制造专场 · 西安</a:t>
            </a:r>
          </a:p>
        </p:txBody>
      </p:sp>
      <p:sp>
        <p:nvSpPr>
          <p:cNvPr id="7" name="Rectangle 6"/>
          <p:cNvSpPr/>
          <p:nvPr/>
        </p:nvSpPr>
        <p:spPr>
          <a:xfrm>
            <a:off x="502920" y="6419088"/>
            <a:ext cx="11183112" cy="9525"/>
          </a:xfrm>
          <a:prstGeom prst="rect">
            <a:avLst/>
          </a:prstGeom>
          <a:solidFill>
            <a:srgbClr val="E4E7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492240"/>
            <a:ext cx="8229600" cy="274320"/>
          </a:xfrm>
          <a:prstGeom prst="rect">
            <a:avLst/>
          </a:prstGeom>
          <a:noFill/>
        </p:spPr>
        <p:txBody>
          <a:bodyPr wrap="square" anchor="t" lIns="0" rIns="0" tIns="0" bIns="0">
            <a:spAutoFit/>
          </a:bodyPr>
          <a:lstStyle/>
          <a:p>
            <a:pPr algn="l">
              <a:lnSpc>
                <a:spcPct val="100000"/>
              </a:lnSpc>
            </a:pPr>
            <a:r>
              <a:rPr sz="850" b="0">
                <a:solidFill>
                  <a:srgbClr val="999999"/>
                </a:solidFill>
                <a:latin typeface="微软雅黑"/>
                <a:ea typeface="微软雅黑"/>
              </a:rPr>
              <a:t>智联招聘西安分公司 ｜ 客户交流资料 · 数据截至 2026-08-17</a:t>
            </a:r>
          </a:p>
        </p:txBody>
      </p:sp>
      <p:sp>
        <p:nvSpPr>
          <p:cNvPr id="9" name="TextBox 8"/>
          <p:cNvSpPr txBox="1"/>
          <p:nvPr/>
        </p:nvSpPr>
        <p:spPr>
          <a:xfrm>
            <a:off x="10515600" y="6492240"/>
            <a:ext cx="1170432" cy="274320"/>
          </a:xfrm>
          <a:prstGeom prst="rect">
            <a:avLst/>
          </a:prstGeom>
          <a:noFill/>
        </p:spPr>
        <p:txBody>
          <a:bodyPr wrap="square" anchor="t" lIns="0" rIns="0" tIns="0" bIns="0">
            <a:spAutoFit/>
          </a:bodyPr>
          <a:lstStyle/>
          <a:p>
            <a:pPr algn="r">
              <a:lnSpc>
                <a:spcPct val="100000"/>
              </a:lnSpc>
            </a:pPr>
            <a:r>
              <a:rPr sz="900" b="1">
                <a:solidFill>
                  <a:srgbClr val="003366"/>
                </a:solidFill>
                <a:latin typeface="微软雅黑"/>
                <a:ea typeface="微软雅黑"/>
              </a:rPr>
              <a:t>21 / 23</a:t>
            </a:r>
          </a:p>
        </p:txBody>
      </p:sp>
      <p:sp>
        <p:nvSpPr>
          <p:cNvPr id="10" name="TextBox 9"/>
          <p:cNvSpPr txBox="1"/>
          <p:nvPr/>
        </p:nvSpPr>
        <p:spPr>
          <a:xfrm>
            <a:off x="502920" y="566928"/>
            <a:ext cx="10972800" cy="256032"/>
          </a:xfrm>
          <a:prstGeom prst="rect">
            <a:avLst/>
          </a:prstGeom>
          <a:noFill/>
        </p:spPr>
        <p:txBody>
          <a:bodyPr wrap="square" anchor="t" lIns="0" rIns="0" tIns="0" bIns="0">
            <a:spAutoFit/>
          </a:bodyPr>
          <a:lstStyle/>
          <a:p>
            <a:pPr algn="l">
              <a:lnSpc>
                <a:spcPct val="100000"/>
              </a:lnSpc>
            </a:pPr>
            <a:r>
              <a:rPr sz="1100" b="1">
                <a:solidFill>
                  <a:srgbClr val="C00000"/>
                </a:solidFill>
                <a:latin typeface="微软雅黑"/>
                <a:ea typeface="微软雅黑"/>
              </a:rPr>
              <a:t>PART 3 · 行动</a:t>
            </a:r>
          </a:p>
        </p:txBody>
      </p:sp>
      <p:sp>
        <p:nvSpPr>
          <p:cNvPr id="11" name="TextBox 10"/>
          <p:cNvSpPr txBox="1"/>
          <p:nvPr/>
        </p:nvSpPr>
        <p:spPr>
          <a:xfrm>
            <a:off x="502920" y="822960"/>
            <a:ext cx="11247120" cy="502920"/>
          </a:xfrm>
          <a:prstGeom prst="rect">
            <a:avLst/>
          </a:prstGeom>
          <a:noFill/>
        </p:spPr>
        <p:txBody>
          <a:bodyPr wrap="square" anchor="t" lIns="0" rIns="0" tIns="0" bIns="0">
            <a:spAutoFit/>
          </a:bodyPr>
          <a:lstStyle/>
          <a:p>
            <a:pPr algn="l">
              <a:lnSpc>
                <a:spcPct val="100000"/>
              </a:lnSpc>
            </a:pPr>
            <a:r>
              <a:rPr sz="2200" b="1">
                <a:solidFill>
                  <a:srgbClr val="003366"/>
                </a:solidFill>
                <a:latin typeface="微软雅黑"/>
                <a:ea typeface="微软雅黑"/>
              </a:rPr>
              <a:t>今天回去就能做的三件事</a:t>
            </a:r>
          </a:p>
        </p:txBody>
      </p:sp>
      <p:sp>
        <p:nvSpPr>
          <p:cNvPr id="12" name="Rounded Rectangle 11"/>
          <p:cNvSpPr/>
          <p:nvPr/>
        </p:nvSpPr>
        <p:spPr>
          <a:xfrm>
            <a:off x="502920" y="1645920"/>
            <a:ext cx="3611880" cy="2377440"/>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502920" y="1645920"/>
            <a:ext cx="3611880" cy="50292"/>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31520" y="1828800"/>
            <a:ext cx="3108960" cy="457200"/>
          </a:xfrm>
          <a:prstGeom prst="rect">
            <a:avLst/>
          </a:prstGeom>
          <a:noFill/>
        </p:spPr>
        <p:txBody>
          <a:bodyPr wrap="square" anchor="t" lIns="0" rIns="0" tIns="0" bIns="0">
            <a:spAutoFit/>
          </a:bodyPr>
          <a:lstStyle/>
          <a:p>
            <a:pPr algn="l">
              <a:lnSpc>
                <a:spcPct val="100000"/>
              </a:lnSpc>
            </a:pPr>
            <a:r>
              <a:rPr sz="2600" b="1">
                <a:solidFill>
                  <a:srgbClr val="C00000"/>
                </a:solidFill>
                <a:latin typeface="微软雅黑"/>
                <a:ea typeface="微软雅黑"/>
              </a:rPr>
              <a:t>01</a:t>
            </a:r>
          </a:p>
        </p:txBody>
      </p:sp>
      <p:sp>
        <p:nvSpPr>
          <p:cNvPr id="15" name="TextBox 14"/>
          <p:cNvSpPr txBox="1"/>
          <p:nvPr/>
        </p:nvSpPr>
        <p:spPr>
          <a:xfrm>
            <a:off x="731520" y="2395728"/>
            <a:ext cx="3200400" cy="365760"/>
          </a:xfrm>
          <a:prstGeom prst="rect">
            <a:avLst/>
          </a:prstGeom>
          <a:noFill/>
        </p:spPr>
        <p:txBody>
          <a:bodyPr wrap="square" anchor="t" lIns="0" rIns="0" tIns="0" bIns="0">
            <a:spAutoFit/>
          </a:bodyPr>
          <a:lstStyle/>
          <a:p>
            <a:pPr algn="l">
              <a:lnSpc>
                <a:spcPct val="100000"/>
              </a:lnSpc>
            </a:pPr>
            <a:r>
              <a:rPr sz="1500" b="1">
                <a:solidFill>
                  <a:srgbClr val="003366"/>
                </a:solidFill>
                <a:latin typeface="微软雅黑"/>
                <a:ea typeface="微软雅黑"/>
              </a:rPr>
              <a:t>重写最难招岗位的 JD</a:t>
            </a:r>
          </a:p>
        </p:txBody>
      </p:sp>
      <p:sp>
        <p:nvSpPr>
          <p:cNvPr id="16" name="TextBox 15"/>
          <p:cNvSpPr txBox="1"/>
          <p:nvPr/>
        </p:nvSpPr>
        <p:spPr>
          <a:xfrm>
            <a:off x="731520" y="2834640"/>
            <a:ext cx="3200400" cy="1097280"/>
          </a:xfrm>
          <a:prstGeom prst="rect">
            <a:avLst/>
          </a:prstGeom>
          <a:noFill/>
        </p:spPr>
        <p:txBody>
          <a:bodyPr wrap="square" anchor="t" lIns="0" rIns="0" tIns="0" bIns="0">
            <a:spAutoFit/>
          </a:bodyPr>
          <a:lstStyle/>
          <a:p>
            <a:pPr algn="l">
              <a:lnSpc>
                <a:spcPct val="135000"/>
              </a:lnSpc>
            </a:pPr>
            <a:r>
              <a:rPr sz="1100" b="0">
                <a:solidFill>
                  <a:srgbClr val="444444"/>
                </a:solidFill>
                <a:latin typeface="微软雅黑"/>
                <a:ea typeface="微软雅黑"/>
              </a:rPr>
              <a:t>按“技能语言”清单补全关键词、明码标价、校准门槛。30 分钟成本，立刻改善匹配精度。</a:t>
            </a:r>
          </a:p>
        </p:txBody>
      </p:sp>
      <p:sp>
        <p:nvSpPr>
          <p:cNvPr id="17" name="Rounded Rectangle 16"/>
          <p:cNvSpPr/>
          <p:nvPr/>
        </p:nvSpPr>
        <p:spPr>
          <a:xfrm>
            <a:off x="4325112" y="1645920"/>
            <a:ext cx="3611880" cy="2377440"/>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325112" y="1645920"/>
            <a:ext cx="3611880" cy="50292"/>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53712" y="1828800"/>
            <a:ext cx="3108960" cy="457200"/>
          </a:xfrm>
          <a:prstGeom prst="rect">
            <a:avLst/>
          </a:prstGeom>
          <a:noFill/>
        </p:spPr>
        <p:txBody>
          <a:bodyPr wrap="square" anchor="t" lIns="0" rIns="0" tIns="0" bIns="0">
            <a:spAutoFit/>
          </a:bodyPr>
          <a:lstStyle/>
          <a:p>
            <a:pPr algn="l">
              <a:lnSpc>
                <a:spcPct val="100000"/>
              </a:lnSpc>
            </a:pPr>
            <a:r>
              <a:rPr sz="2600" b="1">
                <a:solidFill>
                  <a:srgbClr val="C00000"/>
                </a:solidFill>
                <a:latin typeface="微软雅黑"/>
                <a:ea typeface="微软雅黑"/>
              </a:rPr>
              <a:t>02</a:t>
            </a:r>
          </a:p>
        </p:txBody>
      </p:sp>
      <p:sp>
        <p:nvSpPr>
          <p:cNvPr id="20" name="TextBox 19"/>
          <p:cNvSpPr txBox="1"/>
          <p:nvPr/>
        </p:nvSpPr>
        <p:spPr>
          <a:xfrm>
            <a:off x="4553712" y="2395728"/>
            <a:ext cx="3200400" cy="365760"/>
          </a:xfrm>
          <a:prstGeom prst="rect">
            <a:avLst/>
          </a:prstGeom>
          <a:noFill/>
        </p:spPr>
        <p:txBody>
          <a:bodyPr wrap="square" anchor="t" lIns="0" rIns="0" tIns="0" bIns="0">
            <a:spAutoFit/>
          </a:bodyPr>
          <a:lstStyle/>
          <a:p>
            <a:pPr algn="l">
              <a:lnSpc>
                <a:spcPct val="100000"/>
              </a:lnSpc>
            </a:pPr>
            <a:r>
              <a:rPr sz="1500" b="1">
                <a:solidFill>
                  <a:srgbClr val="003366"/>
                </a:solidFill>
                <a:latin typeface="微软雅黑"/>
                <a:ea typeface="微软雅黑"/>
              </a:rPr>
              <a:t>做一次薪酬分位对标</a:t>
            </a:r>
          </a:p>
        </p:txBody>
      </p:sp>
      <p:sp>
        <p:nvSpPr>
          <p:cNvPr id="21" name="TextBox 20"/>
          <p:cNvSpPr txBox="1"/>
          <p:nvPr/>
        </p:nvSpPr>
        <p:spPr>
          <a:xfrm>
            <a:off x="4553712" y="2834640"/>
            <a:ext cx="3200400" cy="1097280"/>
          </a:xfrm>
          <a:prstGeom prst="rect">
            <a:avLst/>
          </a:prstGeom>
          <a:noFill/>
        </p:spPr>
        <p:txBody>
          <a:bodyPr wrap="square" anchor="t" lIns="0" rIns="0" tIns="0" bIns="0">
            <a:spAutoFit/>
          </a:bodyPr>
          <a:lstStyle/>
          <a:p>
            <a:pPr algn="l">
              <a:lnSpc>
                <a:spcPct val="135000"/>
              </a:lnSpc>
            </a:pPr>
            <a:r>
              <a:rPr sz="1100" b="0">
                <a:solidFill>
                  <a:srgbClr val="444444"/>
                </a:solidFill>
                <a:latin typeface="微软雅黑"/>
                <a:ea typeface="微软雅黑"/>
              </a:rPr>
              <a:t>对照本区中位数 9 千、P75 1.25 万的水位，检查核心岗位定价落在哪个分位——招不到人，先排除价格原因。</a:t>
            </a:r>
          </a:p>
        </p:txBody>
      </p:sp>
      <p:sp>
        <p:nvSpPr>
          <p:cNvPr id="22" name="Rounded Rectangle 21"/>
          <p:cNvSpPr/>
          <p:nvPr/>
        </p:nvSpPr>
        <p:spPr>
          <a:xfrm>
            <a:off x="8147304" y="1645920"/>
            <a:ext cx="3611880" cy="2377440"/>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8147304" y="1645920"/>
            <a:ext cx="3611880" cy="50292"/>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8375904" y="1828800"/>
            <a:ext cx="3108960" cy="457200"/>
          </a:xfrm>
          <a:prstGeom prst="rect">
            <a:avLst/>
          </a:prstGeom>
          <a:noFill/>
        </p:spPr>
        <p:txBody>
          <a:bodyPr wrap="square" anchor="t" lIns="0" rIns="0" tIns="0" bIns="0">
            <a:spAutoFit/>
          </a:bodyPr>
          <a:lstStyle/>
          <a:p>
            <a:pPr algn="l">
              <a:lnSpc>
                <a:spcPct val="100000"/>
              </a:lnSpc>
            </a:pPr>
            <a:r>
              <a:rPr sz="2600" b="1">
                <a:solidFill>
                  <a:srgbClr val="C00000"/>
                </a:solidFill>
                <a:latin typeface="微软雅黑"/>
                <a:ea typeface="微软雅黑"/>
              </a:rPr>
              <a:t>03</a:t>
            </a:r>
          </a:p>
        </p:txBody>
      </p:sp>
      <p:sp>
        <p:nvSpPr>
          <p:cNvPr id="25" name="TextBox 24"/>
          <p:cNvSpPr txBox="1"/>
          <p:nvPr/>
        </p:nvSpPr>
        <p:spPr>
          <a:xfrm>
            <a:off x="8375904" y="2395728"/>
            <a:ext cx="3200400" cy="365760"/>
          </a:xfrm>
          <a:prstGeom prst="rect">
            <a:avLst/>
          </a:prstGeom>
          <a:noFill/>
        </p:spPr>
        <p:txBody>
          <a:bodyPr wrap="square" anchor="t" lIns="0" rIns="0" tIns="0" bIns="0">
            <a:spAutoFit/>
          </a:bodyPr>
          <a:lstStyle/>
          <a:p>
            <a:pPr algn="l">
              <a:lnSpc>
                <a:spcPct val="100000"/>
              </a:lnSpc>
            </a:pPr>
            <a:r>
              <a:rPr sz="1500" b="1">
                <a:solidFill>
                  <a:srgbClr val="003366"/>
                </a:solidFill>
                <a:latin typeface="微软雅黑"/>
                <a:ea typeface="微软雅黑"/>
              </a:rPr>
              <a:t>盘点你的沉默人才库</a:t>
            </a:r>
          </a:p>
        </p:txBody>
      </p:sp>
      <p:sp>
        <p:nvSpPr>
          <p:cNvPr id="26" name="TextBox 25"/>
          <p:cNvSpPr txBox="1"/>
          <p:nvPr/>
        </p:nvSpPr>
        <p:spPr>
          <a:xfrm>
            <a:off x="8375904" y="2834640"/>
            <a:ext cx="3200400" cy="1097280"/>
          </a:xfrm>
          <a:prstGeom prst="rect">
            <a:avLst/>
          </a:prstGeom>
          <a:noFill/>
        </p:spPr>
        <p:txBody>
          <a:bodyPr wrap="square" anchor="t" lIns="0" rIns="0" tIns="0" bIns="0">
            <a:spAutoFit/>
          </a:bodyPr>
          <a:lstStyle/>
          <a:p>
            <a:pPr algn="l">
              <a:lnSpc>
                <a:spcPct val="135000"/>
              </a:lnSpc>
            </a:pPr>
            <a:r>
              <a:rPr sz="1100" b="0">
                <a:solidFill>
                  <a:srgbClr val="444444"/>
                </a:solidFill>
                <a:latin typeface="微软雅黑"/>
                <a:ea typeface="微软雅黑"/>
              </a:rPr>
              <a:t>历史候选人、面试未录用、老员工推荐——这些是零成本的存量池，值得一次定向激活。</a:t>
            </a:r>
          </a:p>
        </p:txBody>
      </p:sp>
      <p:sp>
        <p:nvSpPr>
          <p:cNvPr id="27" name="Rounded Rectangle 26"/>
          <p:cNvSpPr/>
          <p:nvPr/>
        </p:nvSpPr>
        <p:spPr>
          <a:xfrm>
            <a:off x="502920" y="4389120"/>
            <a:ext cx="11183112" cy="914400"/>
          </a:xfrm>
          <a:prstGeom prst="roundRect">
            <a:avLst>
              <a:gd name="adj" fmla="val 80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02920" y="4389120"/>
            <a:ext cx="54864" cy="914400"/>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777240" y="4526280"/>
            <a:ext cx="10698480" cy="685800"/>
          </a:xfrm>
          <a:prstGeom prst="rect">
            <a:avLst/>
          </a:prstGeom>
          <a:noFill/>
        </p:spPr>
        <p:txBody>
          <a:bodyPr wrap="square" anchor="ctr" lIns="0" rIns="0" tIns="0" bIns="0">
            <a:spAutoFit/>
          </a:bodyPr>
          <a:lstStyle/>
          <a:p>
            <a:pPr algn="l">
              <a:lnSpc>
                <a:spcPct val="115000"/>
              </a:lnSpc>
            </a:pPr>
            <a:r>
              <a:rPr sz="1300" b="1">
                <a:solidFill>
                  <a:srgbClr val="003366"/>
                </a:solidFill>
                <a:latin typeface="微软雅黑"/>
                <a:ea typeface="微软雅黑"/>
              </a:rPr>
              <a:t>沙龙专属：</a:t>
            </a:r>
            <a:r>
              <a:rPr sz="1200" b="0">
                <a:solidFill>
                  <a:srgbClr val="333333"/>
                </a:solidFill>
                <a:latin typeface="微软雅黑"/>
                <a:ea typeface="微软雅黑"/>
              </a:rPr>
              <a:t>会后我们将为到场企业提供 1 对 1 招聘诊断（岗位卡点定位 + JD 优化建议 + 分岗位薪酬对标数据）。</a:t>
            </a:r>
            <a:r>
              <a:rPr sz="1200" b="1">
                <a:solidFill>
                  <a:srgbClr val="C00000"/>
                </a:solidFill>
                <a:latin typeface="微软雅黑"/>
                <a:ea typeface="微软雅黑"/>
              </a:rPr>
              <a:t>【请销售按本次活动政策补充具体权益与名额】</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4572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502920" y="164592"/>
            <a:ext cx="310896" cy="310896"/>
          </a:xfrm>
          <a:prstGeom prst="roundRect">
            <a:avLst>
              <a:gd name="adj" fmla="val 8000"/>
            </a:avLst>
          </a:prstGeom>
          <a:solidFill>
            <a:srgbClr val="1A6DFF"/>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0" rIns="0" tIns="0" bIns="0"/>
          <a:lstStyle/>
          <a:p>
            <a:pPr algn="ctr"/>
            <a:r>
              <a:rPr sz="1600" b="1">
                <a:solidFill>
                  <a:srgbClr val="FFFFFF"/>
                </a:solidFill>
                <a:latin typeface="微软雅黑"/>
              </a:rPr>
              <a:t>Z</a:t>
            </a:r>
          </a:p>
        </p:txBody>
      </p:sp>
      <p:sp>
        <p:nvSpPr>
          <p:cNvPr id="4" name="TextBox 3"/>
          <p:cNvSpPr txBox="1"/>
          <p:nvPr/>
        </p:nvSpPr>
        <p:spPr>
          <a:xfrm>
            <a:off x="923544" y="146304"/>
            <a:ext cx="2194560" cy="384048"/>
          </a:xfrm>
          <a:prstGeom prst="rect">
            <a:avLst/>
          </a:prstGeom>
          <a:noFill/>
        </p:spPr>
        <p:txBody>
          <a:bodyPr wrap="square" anchor="ctr" lIns="0" rIns="0" tIns="0" bIns="0">
            <a:spAutoFit/>
          </a:bodyPr>
          <a:lstStyle/>
          <a:p>
            <a:pPr algn="l">
              <a:lnSpc>
                <a:spcPct val="100000"/>
              </a:lnSpc>
            </a:pPr>
            <a:r>
              <a:rPr sz="1500" b="1">
                <a:solidFill>
                  <a:srgbClr val="003366"/>
                </a:solidFill>
                <a:latin typeface="微软雅黑"/>
                <a:ea typeface="微软雅黑"/>
              </a:rPr>
              <a:t>智联招聘</a:t>
            </a:r>
          </a:p>
        </p:txBody>
      </p:sp>
      <p:sp>
        <p:nvSpPr>
          <p:cNvPr id="5" name="TextBox 4"/>
          <p:cNvSpPr txBox="1"/>
          <p:nvPr/>
        </p:nvSpPr>
        <p:spPr>
          <a:xfrm>
            <a:off x="923544" y="384048"/>
            <a:ext cx="2194560" cy="146304"/>
          </a:xfrm>
          <a:prstGeom prst="rect">
            <a:avLst/>
          </a:prstGeom>
          <a:noFill/>
        </p:spPr>
        <p:txBody>
          <a:bodyPr wrap="square" anchor="t" lIns="0" rIns="0" tIns="0" bIns="0">
            <a:spAutoFit/>
          </a:bodyPr>
          <a:lstStyle/>
          <a:p>
            <a:pPr algn="l">
              <a:lnSpc>
                <a:spcPct val="100000"/>
              </a:lnSpc>
            </a:pPr>
            <a:r>
              <a:rPr sz="700" b="0">
                <a:solidFill>
                  <a:srgbClr val="999999"/>
                </a:solidFill>
                <a:latin typeface="微软雅黑"/>
                <a:ea typeface="微软雅黑"/>
              </a:rPr>
              <a:t>ZHAOPIN.COM</a:t>
            </a:r>
          </a:p>
        </p:txBody>
      </p:sp>
      <p:sp>
        <p:nvSpPr>
          <p:cNvPr id="6" name="TextBox 5"/>
          <p:cNvSpPr txBox="1"/>
          <p:nvPr/>
        </p:nvSpPr>
        <p:spPr>
          <a:xfrm>
            <a:off x="8503920" y="201168"/>
            <a:ext cx="3200400" cy="274320"/>
          </a:xfrm>
          <a:prstGeom prst="rect">
            <a:avLst/>
          </a:prstGeom>
          <a:noFill/>
        </p:spPr>
        <p:txBody>
          <a:bodyPr wrap="square" anchor="t" lIns="0" rIns="0" tIns="0" bIns="0">
            <a:spAutoFit/>
          </a:bodyPr>
          <a:lstStyle/>
          <a:p>
            <a:pPr algn="r">
              <a:lnSpc>
                <a:spcPct val="100000"/>
              </a:lnSpc>
            </a:pPr>
            <a:r>
              <a:rPr sz="1000" b="0">
                <a:solidFill>
                  <a:srgbClr val="999999"/>
                </a:solidFill>
                <a:latin typeface="微软雅黑"/>
                <a:ea typeface="微软雅黑"/>
              </a:rPr>
              <a:t>高端装备与智能制造专场 · 西安</a:t>
            </a:r>
          </a:p>
        </p:txBody>
      </p:sp>
      <p:sp>
        <p:nvSpPr>
          <p:cNvPr id="7" name="Rectangle 6"/>
          <p:cNvSpPr/>
          <p:nvPr/>
        </p:nvSpPr>
        <p:spPr>
          <a:xfrm>
            <a:off x="502920" y="6419088"/>
            <a:ext cx="11183112" cy="9525"/>
          </a:xfrm>
          <a:prstGeom prst="rect">
            <a:avLst/>
          </a:prstGeom>
          <a:solidFill>
            <a:srgbClr val="E4E7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492240"/>
            <a:ext cx="8229600" cy="274320"/>
          </a:xfrm>
          <a:prstGeom prst="rect">
            <a:avLst/>
          </a:prstGeom>
          <a:noFill/>
        </p:spPr>
        <p:txBody>
          <a:bodyPr wrap="square" anchor="t" lIns="0" rIns="0" tIns="0" bIns="0">
            <a:spAutoFit/>
          </a:bodyPr>
          <a:lstStyle/>
          <a:p>
            <a:pPr algn="l">
              <a:lnSpc>
                <a:spcPct val="100000"/>
              </a:lnSpc>
            </a:pPr>
            <a:r>
              <a:rPr sz="850" b="0">
                <a:solidFill>
                  <a:srgbClr val="999999"/>
                </a:solidFill>
                <a:latin typeface="微软雅黑"/>
                <a:ea typeface="微软雅黑"/>
              </a:rPr>
              <a:t>智联招聘西安分公司 ｜ 客户交流资料 · 数据截至 2026-08-17</a:t>
            </a:r>
          </a:p>
        </p:txBody>
      </p:sp>
      <p:sp>
        <p:nvSpPr>
          <p:cNvPr id="9" name="TextBox 8"/>
          <p:cNvSpPr txBox="1"/>
          <p:nvPr/>
        </p:nvSpPr>
        <p:spPr>
          <a:xfrm>
            <a:off x="10515600" y="6492240"/>
            <a:ext cx="1170432" cy="274320"/>
          </a:xfrm>
          <a:prstGeom prst="rect">
            <a:avLst/>
          </a:prstGeom>
          <a:noFill/>
        </p:spPr>
        <p:txBody>
          <a:bodyPr wrap="square" anchor="t" lIns="0" rIns="0" tIns="0" bIns="0">
            <a:spAutoFit/>
          </a:bodyPr>
          <a:lstStyle/>
          <a:p>
            <a:pPr algn="r">
              <a:lnSpc>
                <a:spcPct val="100000"/>
              </a:lnSpc>
            </a:pPr>
            <a:r>
              <a:rPr sz="900" b="1">
                <a:solidFill>
                  <a:srgbClr val="003366"/>
                </a:solidFill>
                <a:latin typeface="微软雅黑"/>
                <a:ea typeface="微软雅黑"/>
              </a:rPr>
              <a:t>22 / 23</a:t>
            </a:r>
          </a:p>
        </p:txBody>
      </p:sp>
      <p:sp>
        <p:nvSpPr>
          <p:cNvPr id="10" name="TextBox 9"/>
          <p:cNvSpPr txBox="1"/>
          <p:nvPr/>
        </p:nvSpPr>
        <p:spPr>
          <a:xfrm>
            <a:off x="502920" y="566928"/>
            <a:ext cx="10972800" cy="256032"/>
          </a:xfrm>
          <a:prstGeom prst="rect">
            <a:avLst/>
          </a:prstGeom>
          <a:noFill/>
        </p:spPr>
        <p:txBody>
          <a:bodyPr wrap="square" anchor="t" lIns="0" rIns="0" tIns="0" bIns="0">
            <a:spAutoFit/>
          </a:bodyPr>
          <a:lstStyle/>
          <a:p>
            <a:pPr algn="l">
              <a:lnSpc>
                <a:spcPct val="100000"/>
              </a:lnSpc>
            </a:pPr>
            <a:r>
              <a:rPr sz="1100" b="1">
                <a:solidFill>
                  <a:srgbClr val="C00000"/>
                </a:solidFill>
                <a:latin typeface="微软雅黑"/>
                <a:ea typeface="微软雅黑"/>
              </a:rPr>
              <a:t>APPENDIX · 数据说明</a:t>
            </a:r>
          </a:p>
        </p:txBody>
      </p:sp>
      <p:sp>
        <p:nvSpPr>
          <p:cNvPr id="11" name="TextBox 10"/>
          <p:cNvSpPr txBox="1"/>
          <p:nvPr/>
        </p:nvSpPr>
        <p:spPr>
          <a:xfrm>
            <a:off x="502920" y="822960"/>
            <a:ext cx="11247120" cy="502920"/>
          </a:xfrm>
          <a:prstGeom prst="rect">
            <a:avLst/>
          </a:prstGeom>
          <a:noFill/>
        </p:spPr>
        <p:txBody>
          <a:bodyPr wrap="square" anchor="t" lIns="0" rIns="0" tIns="0" bIns="0">
            <a:spAutoFit/>
          </a:bodyPr>
          <a:lstStyle/>
          <a:p>
            <a:pPr algn="l">
              <a:lnSpc>
                <a:spcPct val="100000"/>
              </a:lnSpc>
            </a:pPr>
            <a:r>
              <a:rPr sz="2200" b="1">
                <a:solidFill>
                  <a:srgbClr val="003366"/>
                </a:solidFill>
                <a:latin typeface="微软雅黑"/>
                <a:ea typeface="微软雅黑"/>
              </a:rPr>
              <a:t>数据说明与参考来源：今天每个数字都可以查证</a:t>
            </a:r>
          </a:p>
        </p:txBody>
      </p:sp>
      <p:graphicFrame>
        <p:nvGraphicFramePr>
          <p:cNvPr id="12" name="Table 11"/>
          <p:cNvGraphicFramePr>
            <a:graphicFrameLocks noGrp="1"/>
          </p:cNvGraphicFramePr>
          <p:nvPr/>
        </p:nvGraphicFramePr>
        <p:xfrm>
          <a:off x="502920" y="1536192"/>
          <a:ext cx="11183112" cy="3163824"/>
        </p:xfrm>
        <a:graphic>
          <a:graphicData uri="http://schemas.openxmlformats.org/drawingml/2006/table">
            <a:tbl>
              <a:tblPr>
                <a:tableStyleId>{5C22544A-7EE6-4342-B048-85BDC9FD1C3A}</a:tableStyleId>
              </a:tblPr>
              <a:tblGrid>
                <a:gridCol w="2011680"/>
                <a:gridCol w="4937760"/>
                <a:gridCol w="4233672"/>
              </a:tblGrid>
              <a:tr h="329184">
                <a:tc>
                  <a:txBody>
                    <a:bodyPr wrap="square"/>
                    <a:lstStyle/>
                    <a:p>
                      <a:pPr algn="l"/>
                      <a:r>
                        <a:rPr sz="1050" b="1">
                          <a:solidFill>
                            <a:srgbClr val="003366"/>
                          </a:solidFill>
                          <a:latin typeface="微软雅黑"/>
                          <a:ea typeface="微软雅黑"/>
                        </a:rPr>
                        <a:t>数据类别</a:t>
                      </a:r>
                    </a:p>
                  </a:txBody>
                  <a:tcPr marL="91440" marR="73152" marT="27432" marB="27432" anchor="ctr">
                    <a:solidFill>
                      <a:srgbClr val="F7F7F7"/>
                    </a:solidFill>
                  </a:tcPr>
                </a:tc>
                <a:tc>
                  <a:txBody>
                    <a:bodyPr wrap="square"/>
                    <a:lstStyle/>
                    <a:p>
                      <a:pPr algn="l"/>
                      <a:r>
                        <a:rPr sz="1050" b="1">
                          <a:solidFill>
                            <a:srgbClr val="003366"/>
                          </a:solidFill>
                          <a:latin typeface="微软雅黑"/>
                          <a:ea typeface="微软雅黑"/>
                        </a:rPr>
                        <a:t>具体来源</a:t>
                      </a:r>
                    </a:p>
                  </a:txBody>
                  <a:tcPr marL="91440" marR="73152" marT="27432" marB="27432" anchor="ctr">
                    <a:solidFill>
                      <a:srgbClr val="F7F7F7"/>
                    </a:solidFill>
                  </a:tcPr>
                </a:tc>
                <a:tc>
                  <a:txBody>
                    <a:bodyPr wrap="square"/>
                    <a:lstStyle/>
                    <a:p>
                      <a:pPr algn="l"/>
                      <a:r>
                        <a:rPr sz="1050" b="1">
                          <a:solidFill>
                            <a:srgbClr val="003366"/>
                          </a:solidFill>
                          <a:latin typeface="微软雅黑"/>
                          <a:ea typeface="微软雅黑"/>
                        </a:rPr>
                        <a:t>说明</a:t>
                      </a:r>
                    </a:p>
                  </a:txBody>
                  <a:tcPr marL="91440" marR="73152" marT="27432" marB="27432" anchor="ctr">
                    <a:solidFill>
                      <a:srgbClr val="F7F7F7"/>
                    </a:solidFill>
                  </a:tcPr>
                </a:tc>
              </a:tr>
              <a:tr h="566928">
                <a:tc>
                  <a:txBody>
                    <a:bodyPr wrap="square"/>
                    <a:lstStyle/>
                    <a:p>
                      <a:pPr algn="l"/>
                      <a:r>
                        <a:rPr sz="1050" b="1">
                          <a:solidFill>
                            <a:srgbClr val="003366"/>
                          </a:solidFill>
                          <a:latin typeface="微软雅黑"/>
                          <a:ea typeface="微软雅黑"/>
                        </a:rPr>
                        <a:t>平台招聘数据</a:t>
                      </a:r>
                    </a:p>
                  </a:txBody>
                  <a:tcPr marL="91440" marR="73152" marT="27432" marB="27432" anchor="ctr"/>
                </a:tc>
                <a:tc>
                  <a:txBody>
                    <a:bodyPr wrap="square"/>
                    <a:lstStyle/>
                    <a:p>
                      <a:pPr algn="l"/>
                      <a:r>
                        <a:rPr sz="1050" b="0">
                          <a:solidFill>
                            <a:srgbClr val="333333"/>
                          </a:solidFill>
                          <a:latin typeface="微软雅黑"/>
                          <a:ea typeface="微软雅黑"/>
                        </a:rPr>
                        <a:t>智联招聘“高端装备与智能制造专区”实时在招职位统计（提取于 2026-08-17，883 个职位 / 410 家企业）</a:t>
                      </a:r>
                    </a:p>
                  </a:txBody>
                  <a:tcPr marL="91440" marR="73152" marT="27432" marB="27432" anchor="ctr"/>
                </a:tc>
                <a:tc>
                  <a:txBody>
                    <a:bodyPr wrap="square"/>
                    <a:lstStyle/>
                    <a:p>
                      <a:pPr algn="l"/>
                      <a:r>
                        <a:rPr sz="1050" b="0">
                          <a:solidFill>
                            <a:srgbClr val="333333"/>
                          </a:solidFill>
                          <a:latin typeface="微软雅黑"/>
                          <a:ea typeface="微软雅黑"/>
                        </a:rPr>
                        <a:t>岗位结构、地域分布、经验/学历要求、薪资分位、技能标签均出自此</a:t>
                      </a:r>
                    </a:p>
                  </a:txBody>
                  <a:tcPr marL="91440" marR="73152" marT="27432" marB="27432" anchor="ctr"/>
                </a:tc>
              </a:tr>
              <a:tr h="566928">
                <a:tc>
                  <a:txBody>
                    <a:bodyPr wrap="square"/>
                    <a:lstStyle/>
                    <a:p>
                      <a:pPr algn="l"/>
                      <a:r>
                        <a:rPr sz="1050" b="1">
                          <a:solidFill>
                            <a:srgbClr val="003366"/>
                          </a:solidFill>
                          <a:latin typeface="微软雅黑"/>
                          <a:ea typeface="微软雅黑"/>
                        </a:rPr>
                        <a:t>产业与政策数据</a:t>
                      </a:r>
                    </a:p>
                  </a:txBody>
                  <a:tcPr marL="91440" marR="73152" marT="27432" marB="27432" anchor="ctr"/>
                </a:tc>
                <a:tc>
                  <a:txBody>
                    <a:bodyPr wrap="square"/>
                    <a:lstStyle/>
                    <a:p>
                      <a:pPr algn="l"/>
                      <a:r>
                        <a:rPr sz="1050" b="0">
                          <a:solidFill>
                            <a:srgbClr val="333333"/>
                          </a:solidFill>
                          <a:latin typeface="微软雅黑"/>
                          <a:ea typeface="微软雅黑"/>
                        </a:rPr>
                        <a:t>新华网（2026.01）；《西安市“十四五”工业和信息化发展规划》；西安市政府办公厅文件；华商网（2025.10）；国资委/经济参考报；陕西省政府新闻发布会（2025.11）</a:t>
                      </a:r>
                    </a:p>
                  </a:txBody>
                  <a:tcPr marL="91440" marR="73152" marT="27432" marB="27432" anchor="ctr"/>
                </a:tc>
                <a:tc>
                  <a:txBody>
                    <a:bodyPr wrap="square"/>
                    <a:lstStyle/>
                    <a:p>
                      <a:pPr algn="l"/>
                      <a:r>
                        <a:rPr sz="1050" b="0">
                          <a:solidFill>
                            <a:srgbClr val="333333"/>
                          </a:solidFill>
                          <a:latin typeface="微软雅黑"/>
                          <a:ea typeface="微软雅黑"/>
                        </a:rPr>
                        <a:t>新能源产量、高端装备集群与产业链目标、五大链链主锚点、链长制</a:t>
                      </a:r>
                    </a:p>
                  </a:txBody>
                  <a:tcPr marL="91440" marR="73152" marT="27432" marB="27432" anchor="ctr"/>
                </a:tc>
              </a:tr>
              <a:tr h="566928">
                <a:tc>
                  <a:txBody>
                    <a:bodyPr wrap="square"/>
                    <a:lstStyle/>
                    <a:p>
                      <a:pPr algn="l"/>
                      <a:r>
                        <a:rPr sz="1050" b="1">
                          <a:solidFill>
                            <a:srgbClr val="003366"/>
                          </a:solidFill>
                          <a:latin typeface="微软雅黑"/>
                          <a:ea typeface="微软雅黑"/>
                        </a:rPr>
                        <a:t>全国人才缺口</a:t>
                      </a:r>
                    </a:p>
                  </a:txBody>
                  <a:tcPr marL="91440" marR="73152" marT="27432" marB="27432" anchor="ctr"/>
                </a:tc>
                <a:tc>
                  <a:txBody>
                    <a:bodyPr wrap="square"/>
                    <a:lstStyle/>
                    <a:p>
                      <a:pPr algn="l"/>
                      <a:r>
                        <a:rPr sz="1050" b="0">
                          <a:solidFill>
                            <a:srgbClr val="333333"/>
                          </a:solidFill>
                          <a:latin typeface="微软雅黑"/>
                          <a:ea typeface="微软雅黑"/>
                        </a:rPr>
                        <a:t>教育部/人社部/工信部《制造业人才发展规划指南》；人社部</a:t>
                      </a:r>
                    </a:p>
                  </a:txBody>
                  <a:tcPr marL="91440" marR="73152" marT="27432" marB="27432" anchor="ctr"/>
                </a:tc>
                <a:tc>
                  <a:txBody>
                    <a:bodyPr wrap="square"/>
                    <a:lstStyle/>
                    <a:p>
                      <a:pPr algn="l"/>
                      <a:r>
                        <a:rPr sz="1050" b="0">
                          <a:solidFill>
                            <a:srgbClr val="333333"/>
                          </a:solidFill>
                          <a:latin typeface="微软雅黑"/>
                          <a:ea typeface="微软雅黑"/>
                        </a:rPr>
                        <a:t>重点领域缺口近 3000 万（缺口率 48%）；高技能人才缺口 2000 万（2021 年底）；高级技师求人倍率 3.11</a:t>
                      </a:r>
                    </a:p>
                  </a:txBody>
                  <a:tcPr marL="91440" marR="73152" marT="27432" marB="27432" anchor="ctr"/>
                </a:tc>
              </a:tr>
              <a:tr h="566928">
                <a:tc>
                  <a:txBody>
                    <a:bodyPr wrap="square"/>
                    <a:lstStyle/>
                    <a:p>
                      <a:pPr algn="l"/>
                      <a:r>
                        <a:rPr sz="1050" b="1">
                          <a:solidFill>
                            <a:srgbClr val="003366"/>
                          </a:solidFill>
                          <a:latin typeface="微软雅黑"/>
                          <a:ea typeface="微软雅黑"/>
                        </a:rPr>
                        <a:t>城市人才流动</a:t>
                      </a:r>
                    </a:p>
                  </a:txBody>
                  <a:tcPr marL="91440" marR="73152" marT="27432" marB="27432" anchor="ctr"/>
                </a:tc>
                <a:tc>
                  <a:txBody>
                    <a:bodyPr wrap="square"/>
                    <a:lstStyle/>
                    <a:p>
                      <a:pPr algn="l"/>
                      <a:r>
                        <a:rPr sz="1050" b="0">
                          <a:solidFill>
                            <a:srgbClr val="333333"/>
                          </a:solidFill>
                          <a:latin typeface="微软雅黑"/>
                          <a:ea typeface="微软雅黑"/>
                        </a:rPr>
                        <a:t>智联招聘×泽平宏观《中国城市人才吸引力排名：2022》</a:t>
                      </a:r>
                    </a:p>
                  </a:txBody>
                  <a:tcPr marL="91440" marR="73152" marT="27432" marB="27432" anchor="ctr"/>
                </a:tc>
                <a:tc>
                  <a:txBody>
                    <a:bodyPr wrap="square"/>
                    <a:lstStyle/>
                    <a:p>
                      <a:pPr algn="l"/>
                      <a:r>
                        <a:rPr sz="1050" b="0">
                          <a:solidFill>
                            <a:srgbClr val="333333"/>
                          </a:solidFill>
                          <a:latin typeface="微软雅黑"/>
                          <a:ea typeface="微软雅黑"/>
                        </a:rPr>
                        <a:t>西安人才吸引力指数列全国第 20 位</a:t>
                      </a:r>
                    </a:p>
                  </a:txBody>
                  <a:tcPr marL="91440" marR="73152" marT="27432" marB="27432" anchor="ctr"/>
                </a:tc>
              </a:tr>
              <a:tr h="566928">
                <a:tc>
                  <a:txBody>
                    <a:bodyPr wrap="square"/>
                    <a:lstStyle/>
                    <a:p>
                      <a:pPr algn="l"/>
                      <a:r>
                        <a:rPr sz="1050" b="1">
                          <a:solidFill>
                            <a:srgbClr val="003366"/>
                          </a:solidFill>
                          <a:latin typeface="微软雅黑"/>
                          <a:ea typeface="微软雅黑"/>
                        </a:rPr>
                        <a:t>行业经验值</a:t>
                      </a:r>
                    </a:p>
                  </a:txBody>
                  <a:tcPr marL="91440" marR="73152" marT="27432" marB="27432" anchor="ctr"/>
                </a:tc>
                <a:tc>
                  <a:txBody>
                    <a:bodyPr wrap="square"/>
                    <a:lstStyle/>
                    <a:p>
                      <a:pPr algn="l"/>
                      <a:r>
                        <a:rPr sz="1050" b="0">
                          <a:solidFill>
                            <a:srgbClr val="333333"/>
                          </a:solidFill>
                          <a:latin typeface="微软雅黑"/>
                          <a:ea typeface="微软雅黑"/>
                        </a:rPr>
                        <a:t>智联招聘行业服务实践沉淀</a:t>
                      </a:r>
                    </a:p>
                  </a:txBody>
                  <a:tcPr marL="91440" marR="73152" marT="27432" marB="27432" anchor="ctr"/>
                </a:tc>
                <a:tc>
                  <a:txBody>
                    <a:bodyPr wrap="square"/>
                    <a:lstStyle/>
                    <a:p>
                      <a:pPr algn="l"/>
                      <a:r>
                        <a:rPr sz="1050" b="0">
                          <a:solidFill>
                            <a:srgbClr val="333333"/>
                          </a:solidFill>
                          <a:latin typeface="微软雅黑"/>
                          <a:ea typeface="微软雅黑"/>
                        </a:rPr>
                        <a:t>如“熟手看机会窗口期 2-4 周”等，仅作方向参考</a:t>
                      </a:r>
                    </a:p>
                  </a:txBody>
                  <a:tcPr marL="91440" marR="73152" marT="27432" marB="27432" anchor="ctr"/>
                </a:tc>
              </a:tr>
            </a:tbl>
          </a:graphicData>
        </a:graphic>
      </p:graphicFrame>
      <p:sp>
        <p:nvSpPr>
          <p:cNvPr id="13" name="Rectangle 12"/>
          <p:cNvSpPr/>
          <p:nvPr/>
        </p:nvSpPr>
        <p:spPr>
          <a:xfrm>
            <a:off x="502920" y="5074920"/>
            <a:ext cx="54864" cy="566928"/>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ounded Rectangle 13"/>
          <p:cNvSpPr/>
          <p:nvPr/>
        </p:nvSpPr>
        <p:spPr>
          <a:xfrm>
            <a:off x="557784" y="5074920"/>
            <a:ext cx="11128248" cy="566928"/>
          </a:xfrm>
          <a:prstGeom prst="roundRect">
            <a:avLst>
              <a:gd name="adj" fmla="val 80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77240" y="5148072"/>
            <a:ext cx="10789920" cy="457200"/>
          </a:xfrm>
          <a:prstGeom prst="rect">
            <a:avLst/>
          </a:prstGeom>
          <a:noFill/>
        </p:spPr>
        <p:txBody>
          <a:bodyPr wrap="square" anchor="ctr" lIns="0" rIns="0" tIns="0" bIns="0">
            <a:spAutoFit/>
          </a:bodyPr>
          <a:lstStyle/>
          <a:p>
            <a:pPr algn="l">
              <a:lnSpc>
                <a:spcPct val="115000"/>
              </a:lnSpc>
            </a:pPr>
            <a:r>
              <a:rPr sz="1200" b="1">
                <a:solidFill>
                  <a:srgbClr val="003366"/>
                </a:solidFill>
                <a:latin typeface="微软雅黑"/>
                <a:ea typeface="微软雅黑"/>
              </a:rPr>
              <a:t>口径说明：</a:t>
            </a:r>
            <a:r>
              <a:rPr sz="1200" b="0">
                <a:solidFill>
                  <a:srgbClr val="333333"/>
                </a:solidFill>
                <a:latin typeface="微软雅黑"/>
                <a:ea typeface="微软雅黑"/>
              </a:rPr>
              <a:t>① 薪资统计剔除“面议”与实习岗位，有效样本 865 个；② 专区数据为实时快照，不同日期提取会有波动；③ 经验值为方向性参考，不构成精确预测。</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4114800" cy="6858000"/>
          </a:xfrm>
          <a:prstGeom prst="rect">
            <a:avLst/>
          </a:prstGeom>
          <a:solidFill>
            <a:srgbClr val="0022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2191695" cy="45720"/>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502920" y="164592"/>
            <a:ext cx="310896" cy="310896"/>
          </a:xfrm>
          <a:prstGeom prst="roundRect">
            <a:avLst>
              <a:gd name="adj" fmla="val 8000"/>
            </a:avLst>
          </a:prstGeom>
          <a:solidFill>
            <a:srgbClr val="1A6DFF"/>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0" rIns="0" tIns="0" bIns="0"/>
          <a:lstStyle/>
          <a:p>
            <a:pPr algn="ctr"/>
            <a:r>
              <a:rPr sz="1600" b="1">
                <a:solidFill>
                  <a:srgbClr val="FFFFFF"/>
                </a:solidFill>
                <a:latin typeface="微软雅黑"/>
              </a:rPr>
              <a:t>Z</a:t>
            </a:r>
          </a:p>
        </p:txBody>
      </p:sp>
      <p:sp>
        <p:nvSpPr>
          <p:cNvPr id="6" name="TextBox 5"/>
          <p:cNvSpPr txBox="1"/>
          <p:nvPr/>
        </p:nvSpPr>
        <p:spPr>
          <a:xfrm>
            <a:off x="923544" y="146304"/>
            <a:ext cx="2194560" cy="384048"/>
          </a:xfrm>
          <a:prstGeom prst="rect">
            <a:avLst/>
          </a:prstGeom>
          <a:noFill/>
        </p:spPr>
        <p:txBody>
          <a:bodyPr wrap="square" anchor="ctr" lIns="0" rIns="0" tIns="0" bIns="0">
            <a:spAutoFit/>
          </a:bodyPr>
          <a:lstStyle/>
          <a:p>
            <a:pPr algn="l">
              <a:lnSpc>
                <a:spcPct val="100000"/>
              </a:lnSpc>
            </a:pPr>
            <a:r>
              <a:rPr sz="1500" b="1">
                <a:solidFill>
                  <a:srgbClr val="FFFFFF"/>
                </a:solidFill>
                <a:latin typeface="微软雅黑"/>
                <a:ea typeface="微软雅黑"/>
              </a:rPr>
              <a:t>智联招聘</a:t>
            </a:r>
          </a:p>
        </p:txBody>
      </p:sp>
      <p:sp>
        <p:nvSpPr>
          <p:cNvPr id="7" name="TextBox 6"/>
          <p:cNvSpPr txBox="1"/>
          <p:nvPr/>
        </p:nvSpPr>
        <p:spPr>
          <a:xfrm>
            <a:off x="923544" y="384048"/>
            <a:ext cx="2194560" cy="146304"/>
          </a:xfrm>
          <a:prstGeom prst="rect">
            <a:avLst/>
          </a:prstGeom>
          <a:noFill/>
        </p:spPr>
        <p:txBody>
          <a:bodyPr wrap="square" anchor="t" lIns="0" rIns="0" tIns="0" bIns="0">
            <a:spAutoFit/>
          </a:bodyPr>
          <a:lstStyle/>
          <a:p>
            <a:pPr algn="l">
              <a:lnSpc>
                <a:spcPct val="100000"/>
              </a:lnSpc>
            </a:pPr>
            <a:r>
              <a:rPr sz="700" b="0">
                <a:solidFill>
                  <a:srgbClr val="8FA6C0"/>
                </a:solidFill>
                <a:latin typeface="微软雅黑"/>
                <a:ea typeface="微软雅黑"/>
              </a:rPr>
              <a:t>ZHAOPIN.COM</a:t>
            </a:r>
          </a:p>
        </p:txBody>
      </p:sp>
      <p:sp>
        <p:nvSpPr>
          <p:cNvPr id="8" name="TextBox 7"/>
          <p:cNvSpPr txBox="1"/>
          <p:nvPr/>
        </p:nvSpPr>
        <p:spPr>
          <a:xfrm>
            <a:off x="8503920" y="201168"/>
            <a:ext cx="3200400" cy="274320"/>
          </a:xfrm>
          <a:prstGeom prst="rect">
            <a:avLst/>
          </a:prstGeom>
          <a:noFill/>
        </p:spPr>
        <p:txBody>
          <a:bodyPr wrap="square" anchor="t" lIns="0" rIns="0" tIns="0" bIns="0">
            <a:spAutoFit/>
          </a:bodyPr>
          <a:lstStyle/>
          <a:p>
            <a:pPr algn="r">
              <a:lnSpc>
                <a:spcPct val="100000"/>
              </a:lnSpc>
            </a:pPr>
            <a:r>
              <a:rPr sz="1000" b="0">
                <a:solidFill>
                  <a:srgbClr val="8FA6C0"/>
                </a:solidFill>
                <a:latin typeface="微软雅黑"/>
                <a:ea typeface="微软雅黑"/>
              </a:rPr>
              <a:t>高端装备与智能制造专场 · 西安</a:t>
            </a:r>
          </a:p>
        </p:txBody>
      </p:sp>
      <p:sp>
        <p:nvSpPr>
          <p:cNvPr id="9" name="Rectangle 8"/>
          <p:cNvSpPr/>
          <p:nvPr/>
        </p:nvSpPr>
        <p:spPr>
          <a:xfrm>
            <a:off x="502920" y="6419088"/>
            <a:ext cx="11183112" cy="9525"/>
          </a:xfrm>
          <a:prstGeom prst="rect">
            <a:avLst/>
          </a:prstGeom>
          <a:solidFill>
            <a:srgbClr val="3A4A5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92240"/>
            <a:ext cx="8229600" cy="274320"/>
          </a:xfrm>
          <a:prstGeom prst="rect">
            <a:avLst/>
          </a:prstGeom>
          <a:noFill/>
        </p:spPr>
        <p:txBody>
          <a:bodyPr wrap="square" anchor="t" lIns="0" rIns="0" tIns="0" bIns="0">
            <a:spAutoFit/>
          </a:bodyPr>
          <a:lstStyle/>
          <a:p>
            <a:pPr algn="l">
              <a:lnSpc>
                <a:spcPct val="100000"/>
              </a:lnSpc>
            </a:pPr>
            <a:r>
              <a:rPr sz="850" b="0">
                <a:solidFill>
                  <a:srgbClr val="8FA6C0"/>
                </a:solidFill>
                <a:latin typeface="微软雅黑"/>
                <a:ea typeface="微软雅黑"/>
              </a:rPr>
              <a:t>智联招聘西安分公司 ｜ 客户交流资料 · 数据截至 2026-08-17</a:t>
            </a:r>
          </a:p>
        </p:txBody>
      </p:sp>
      <p:sp>
        <p:nvSpPr>
          <p:cNvPr id="11" name="TextBox 10"/>
          <p:cNvSpPr txBox="1"/>
          <p:nvPr/>
        </p:nvSpPr>
        <p:spPr>
          <a:xfrm>
            <a:off x="10515600" y="6492240"/>
            <a:ext cx="1170432" cy="274320"/>
          </a:xfrm>
          <a:prstGeom prst="rect">
            <a:avLst/>
          </a:prstGeom>
          <a:noFill/>
        </p:spPr>
        <p:txBody>
          <a:bodyPr wrap="square" anchor="t" lIns="0" rIns="0" tIns="0" bIns="0">
            <a:spAutoFit/>
          </a:bodyPr>
          <a:lstStyle/>
          <a:p>
            <a:pPr algn="r">
              <a:lnSpc>
                <a:spcPct val="100000"/>
              </a:lnSpc>
            </a:pPr>
            <a:r>
              <a:rPr sz="900" b="1">
                <a:solidFill>
                  <a:srgbClr val="F0B429"/>
                </a:solidFill>
                <a:latin typeface="微软雅黑"/>
                <a:ea typeface="微软雅黑"/>
              </a:rPr>
              <a:t>23 / 23</a:t>
            </a:r>
          </a:p>
        </p:txBody>
      </p:sp>
      <p:sp>
        <p:nvSpPr>
          <p:cNvPr id="12" name="TextBox 11"/>
          <p:cNvSpPr txBox="1"/>
          <p:nvPr/>
        </p:nvSpPr>
        <p:spPr>
          <a:xfrm>
            <a:off x="822960" y="1737360"/>
            <a:ext cx="10058400" cy="274320"/>
          </a:xfrm>
          <a:prstGeom prst="rect">
            <a:avLst/>
          </a:prstGeom>
          <a:noFill/>
        </p:spPr>
        <p:txBody>
          <a:bodyPr wrap="square" anchor="t" lIns="0" rIns="0" tIns="0" bIns="0">
            <a:spAutoFit/>
          </a:bodyPr>
          <a:lstStyle/>
          <a:p>
            <a:pPr algn="l">
              <a:lnSpc>
                <a:spcPct val="100000"/>
              </a:lnSpc>
            </a:pPr>
            <a:r>
              <a:rPr sz="1300" b="1">
                <a:solidFill>
                  <a:srgbClr val="F0B429"/>
                </a:solidFill>
                <a:latin typeface="微软雅黑"/>
                <a:ea typeface="微软雅黑"/>
              </a:rPr>
              <a:t>THANKS</a:t>
            </a:r>
          </a:p>
        </p:txBody>
      </p:sp>
      <p:sp>
        <p:nvSpPr>
          <p:cNvPr id="13" name="TextBox 12"/>
          <p:cNvSpPr txBox="1"/>
          <p:nvPr/>
        </p:nvSpPr>
        <p:spPr>
          <a:xfrm>
            <a:off x="822960" y="2194560"/>
            <a:ext cx="10515600" cy="914400"/>
          </a:xfrm>
          <a:prstGeom prst="rect">
            <a:avLst/>
          </a:prstGeom>
          <a:noFill/>
        </p:spPr>
        <p:txBody>
          <a:bodyPr wrap="square" anchor="t" lIns="0" rIns="0" tIns="0" bIns="0">
            <a:spAutoFit/>
          </a:bodyPr>
          <a:lstStyle/>
          <a:p>
            <a:pPr algn="l">
              <a:lnSpc>
                <a:spcPct val="100000"/>
              </a:lnSpc>
            </a:pPr>
            <a:r>
              <a:rPr sz="3600" b="1">
                <a:solidFill>
                  <a:srgbClr val="FFFFFF"/>
                </a:solidFill>
                <a:latin typeface="微软雅黑"/>
                <a:ea typeface="微软雅黑"/>
              </a:rPr>
              <a:t>懂产业，更懂你的招聘难</a:t>
            </a:r>
          </a:p>
        </p:txBody>
      </p:sp>
      <p:sp>
        <p:nvSpPr>
          <p:cNvPr id="14" name="Rectangle 13"/>
          <p:cNvSpPr/>
          <p:nvPr/>
        </p:nvSpPr>
        <p:spPr>
          <a:xfrm>
            <a:off x="822960" y="3337560"/>
            <a:ext cx="822960" cy="45720"/>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22960" y="3611880"/>
            <a:ext cx="10058400" cy="731520"/>
          </a:xfrm>
          <a:prstGeom prst="rect">
            <a:avLst/>
          </a:prstGeom>
          <a:noFill/>
        </p:spPr>
        <p:txBody>
          <a:bodyPr wrap="square" anchor="t" lIns="0" rIns="0" tIns="0" bIns="0">
            <a:spAutoFit/>
          </a:bodyPr>
          <a:lstStyle/>
          <a:p>
            <a:pPr algn="l">
              <a:lnSpc>
                <a:spcPct val="150000"/>
              </a:lnSpc>
            </a:pPr>
            <a:r>
              <a:rPr sz="1500" b="0">
                <a:solidFill>
                  <a:srgbClr val="B8CCE0"/>
                </a:solidFill>
                <a:latin typeface="微软雅黑"/>
                <a:ea typeface="微软雅黑"/>
              </a:rPr>
              <a:t>接下来 10 分钟：现场互动与岗位诊断</a:t>
            </a:r>
          </a:p>
          <a:p>
            <a:pPr algn="l">
              <a:lnSpc>
                <a:spcPct val="150000"/>
              </a:lnSpc>
            </a:pPr>
            <a:r>
              <a:rPr sz="1500" b="0">
                <a:solidFill>
                  <a:srgbClr val="B8CCE0"/>
                </a:solidFill>
                <a:latin typeface="微软雅黑"/>
                <a:ea typeface="微软雅黑"/>
              </a:rPr>
              <a:t>欢迎说出你当前最难招的岗位，我们一起拆解。</a:t>
            </a:r>
          </a:p>
        </p:txBody>
      </p:sp>
      <p:sp>
        <p:nvSpPr>
          <p:cNvPr id="16" name="TextBox 15"/>
          <p:cNvSpPr txBox="1"/>
          <p:nvPr/>
        </p:nvSpPr>
        <p:spPr>
          <a:xfrm>
            <a:off x="822960" y="5212080"/>
            <a:ext cx="10058400" cy="731520"/>
          </a:xfrm>
          <a:prstGeom prst="rect">
            <a:avLst/>
          </a:prstGeom>
          <a:noFill/>
        </p:spPr>
        <p:txBody>
          <a:bodyPr wrap="square" anchor="t" lIns="0" rIns="0" tIns="0" bIns="0">
            <a:spAutoFit/>
          </a:bodyPr>
          <a:lstStyle/>
          <a:p>
            <a:pPr algn="l">
              <a:lnSpc>
                <a:spcPct val="150000"/>
              </a:lnSpc>
            </a:pPr>
            <a:r>
              <a:rPr sz="1200" b="0">
                <a:solidFill>
                  <a:srgbClr val="8FA6C0"/>
                </a:solidFill>
                <a:latin typeface="微软雅黑"/>
                <a:ea typeface="微软雅黑"/>
              </a:rPr>
              <a:t>智联招聘 西安分公司 · 高端装备与智能制造行业团队</a:t>
            </a:r>
          </a:p>
          <a:p>
            <a:pPr algn="l">
              <a:lnSpc>
                <a:spcPct val="150000"/>
              </a:lnSpc>
            </a:pPr>
            <a:r>
              <a:rPr sz="1200" b="0">
                <a:solidFill>
                  <a:srgbClr val="8FA6C0"/>
                </a:solidFill>
                <a:latin typeface="微软雅黑"/>
                <a:ea typeface="微软雅黑"/>
              </a:rPr>
              <a:t>联系人：【占位：销售/顾问姓名与联系方式】</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4572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502920" y="164592"/>
            <a:ext cx="310896" cy="310896"/>
          </a:xfrm>
          <a:prstGeom prst="roundRect">
            <a:avLst>
              <a:gd name="adj" fmla="val 8000"/>
            </a:avLst>
          </a:prstGeom>
          <a:solidFill>
            <a:srgbClr val="1A6DFF"/>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0" rIns="0" tIns="0" bIns="0"/>
          <a:lstStyle/>
          <a:p>
            <a:pPr algn="ctr"/>
            <a:r>
              <a:rPr sz="1600" b="1">
                <a:solidFill>
                  <a:srgbClr val="FFFFFF"/>
                </a:solidFill>
                <a:latin typeface="微软雅黑"/>
              </a:rPr>
              <a:t>Z</a:t>
            </a:r>
          </a:p>
        </p:txBody>
      </p:sp>
      <p:sp>
        <p:nvSpPr>
          <p:cNvPr id="4" name="TextBox 3"/>
          <p:cNvSpPr txBox="1"/>
          <p:nvPr/>
        </p:nvSpPr>
        <p:spPr>
          <a:xfrm>
            <a:off x="923544" y="146304"/>
            <a:ext cx="2194560" cy="384048"/>
          </a:xfrm>
          <a:prstGeom prst="rect">
            <a:avLst/>
          </a:prstGeom>
          <a:noFill/>
        </p:spPr>
        <p:txBody>
          <a:bodyPr wrap="square" anchor="ctr" lIns="0" rIns="0" tIns="0" bIns="0">
            <a:spAutoFit/>
          </a:bodyPr>
          <a:lstStyle/>
          <a:p>
            <a:pPr algn="l">
              <a:lnSpc>
                <a:spcPct val="100000"/>
              </a:lnSpc>
            </a:pPr>
            <a:r>
              <a:rPr sz="1500" b="1">
                <a:solidFill>
                  <a:srgbClr val="003366"/>
                </a:solidFill>
                <a:latin typeface="微软雅黑"/>
                <a:ea typeface="微软雅黑"/>
              </a:rPr>
              <a:t>智联招聘</a:t>
            </a:r>
          </a:p>
        </p:txBody>
      </p:sp>
      <p:sp>
        <p:nvSpPr>
          <p:cNvPr id="5" name="TextBox 4"/>
          <p:cNvSpPr txBox="1"/>
          <p:nvPr/>
        </p:nvSpPr>
        <p:spPr>
          <a:xfrm>
            <a:off x="923544" y="384048"/>
            <a:ext cx="2194560" cy="146304"/>
          </a:xfrm>
          <a:prstGeom prst="rect">
            <a:avLst/>
          </a:prstGeom>
          <a:noFill/>
        </p:spPr>
        <p:txBody>
          <a:bodyPr wrap="square" anchor="t" lIns="0" rIns="0" tIns="0" bIns="0">
            <a:spAutoFit/>
          </a:bodyPr>
          <a:lstStyle/>
          <a:p>
            <a:pPr algn="l">
              <a:lnSpc>
                <a:spcPct val="100000"/>
              </a:lnSpc>
            </a:pPr>
            <a:r>
              <a:rPr sz="700" b="0">
                <a:solidFill>
                  <a:srgbClr val="999999"/>
                </a:solidFill>
                <a:latin typeface="微软雅黑"/>
                <a:ea typeface="微软雅黑"/>
              </a:rPr>
              <a:t>ZHAOPIN.COM</a:t>
            </a:r>
          </a:p>
        </p:txBody>
      </p:sp>
      <p:sp>
        <p:nvSpPr>
          <p:cNvPr id="6" name="TextBox 5"/>
          <p:cNvSpPr txBox="1"/>
          <p:nvPr/>
        </p:nvSpPr>
        <p:spPr>
          <a:xfrm>
            <a:off x="8503920" y="201168"/>
            <a:ext cx="3200400" cy="274320"/>
          </a:xfrm>
          <a:prstGeom prst="rect">
            <a:avLst/>
          </a:prstGeom>
          <a:noFill/>
        </p:spPr>
        <p:txBody>
          <a:bodyPr wrap="square" anchor="t" lIns="0" rIns="0" tIns="0" bIns="0">
            <a:spAutoFit/>
          </a:bodyPr>
          <a:lstStyle/>
          <a:p>
            <a:pPr algn="r">
              <a:lnSpc>
                <a:spcPct val="100000"/>
              </a:lnSpc>
            </a:pPr>
            <a:r>
              <a:rPr sz="1000" b="0">
                <a:solidFill>
                  <a:srgbClr val="999999"/>
                </a:solidFill>
                <a:latin typeface="微软雅黑"/>
                <a:ea typeface="微软雅黑"/>
              </a:rPr>
              <a:t>高端装备与智能制造专场 · 西安</a:t>
            </a:r>
          </a:p>
        </p:txBody>
      </p:sp>
      <p:sp>
        <p:nvSpPr>
          <p:cNvPr id="7" name="Rectangle 6"/>
          <p:cNvSpPr/>
          <p:nvPr/>
        </p:nvSpPr>
        <p:spPr>
          <a:xfrm>
            <a:off x="502920" y="6419088"/>
            <a:ext cx="11183112" cy="9525"/>
          </a:xfrm>
          <a:prstGeom prst="rect">
            <a:avLst/>
          </a:prstGeom>
          <a:solidFill>
            <a:srgbClr val="E4E7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492240"/>
            <a:ext cx="8229600" cy="274320"/>
          </a:xfrm>
          <a:prstGeom prst="rect">
            <a:avLst/>
          </a:prstGeom>
          <a:noFill/>
        </p:spPr>
        <p:txBody>
          <a:bodyPr wrap="square" anchor="t" lIns="0" rIns="0" tIns="0" bIns="0">
            <a:spAutoFit/>
          </a:bodyPr>
          <a:lstStyle/>
          <a:p>
            <a:pPr algn="l">
              <a:lnSpc>
                <a:spcPct val="100000"/>
              </a:lnSpc>
            </a:pPr>
            <a:r>
              <a:rPr sz="850" b="0">
                <a:solidFill>
                  <a:srgbClr val="999999"/>
                </a:solidFill>
                <a:latin typeface="微软雅黑"/>
                <a:ea typeface="微软雅黑"/>
              </a:rPr>
              <a:t>智联招聘西安分公司 ｜ 客户交流资料 · 数据截至 2026-08-17</a:t>
            </a:r>
          </a:p>
        </p:txBody>
      </p:sp>
      <p:sp>
        <p:nvSpPr>
          <p:cNvPr id="9" name="TextBox 8"/>
          <p:cNvSpPr txBox="1"/>
          <p:nvPr/>
        </p:nvSpPr>
        <p:spPr>
          <a:xfrm>
            <a:off x="10515600" y="6492240"/>
            <a:ext cx="1170432" cy="274320"/>
          </a:xfrm>
          <a:prstGeom prst="rect">
            <a:avLst/>
          </a:prstGeom>
          <a:noFill/>
        </p:spPr>
        <p:txBody>
          <a:bodyPr wrap="square" anchor="t" lIns="0" rIns="0" tIns="0" bIns="0">
            <a:spAutoFit/>
          </a:bodyPr>
          <a:lstStyle/>
          <a:p>
            <a:pPr algn="r">
              <a:lnSpc>
                <a:spcPct val="100000"/>
              </a:lnSpc>
            </a:pPr>
            <a:r>
              <a:rPr sz="900" b="1">
                <a:solidFill>
                  <a:srgbClr val="003366"/>
                </a:solidFill>
                <a:latin typeface="微软雅黑"/>
                <a:ea typeface="微软雅黑"/>
              </a:rPr>
              <a:t>3 / 23</a:t>
            </a:r>
          </a:p>
        </p:txBody>
      </p:sp>
      <p:sp>
        <p:nvSpPr>
          <p:cNvPr id="10" name="TextBox 9"/>
          <p:cNvSpPr txBox="1"/>
          <p:nvPr/>
        </p:nvSpPr>
        <p:spPr>
          <a:xfrm>
            <a:off x="502920" y="566928"/>
            <a:ext cx="10972800" cy="256032"/>
          </a:xfrm>
          <a:prstGeom prst="rect">
            <a:avLst/>
          </a:prstGeom>
          <a:noFill/>
        </p:spPr>
        <p:txBody>
          <a:bodyPr wrap="square" anchor="t" lIns="0" rIns="0" tIns="0" bIns="0">
            <a:spAutoFit/>
          </a:bodyPr>
          <a:lstStyle/>
          <a:p>
            <a:pPr algn="l">
              <a:lnSpc>
                <a:spcPct val="100000"/>
              </a:lnSpc>
            </a:pPr>
            <a:r>
              <a:rPr sz="1100" b="1">
                <a:solidFill>
                  <a:srgbClr val="C00000"/>
                </a:solidFill>
                <a:latin typeface="微软雅黑"/>
                <a:ea typeface="微软雅黑"/>
              </a:rPr>
              <a:t>EXECUTIVE SUMMARY · 执行摘要</a:t>
            </a:r>
          </a:p>
        </p:txBody>
      </p:sp>
      <p:sp>
        <p:nvSpPr>
          <p:cNvPr id="11" name="TextBox 10"/>
          <p:cNvSpPr txBox="1"/>
          <p:nvPr/>
        </p:nvSpPr>
        <p:spPr>
          <a:xfrm>
            <a:off x="502920" y="822960"/>
            <a:ext cx="11247120" cy="502920"/>
          </a:xfrm>
          <a:prstGeom prst="rect">
            <a:avLst/>
          </a:prstGeom>
          <a:noFill/>
        </p:spPr>
        <p:txBody>
          <a:bodyPr wrap="square" anchor="t" lIns="0" rIns="0" tIns="0" bIns="0">
            <a:spAutoFit/>
          </a:bodyPr>
          <a:lstStyle/>
          <a:p>
            <a:pPr algn="l">
              <a:lnSpc>
                <a:spcPct val="100000"/>
              </a:lnSpc>
            </a:pPr>
            <a:r>
              <a:rPr sz="2200" b="1">
                <a:solidFill>
                  <a:srgbClr val="003366"/>
                </a:solidFill>
                <a:latin typeface="微软雅黑"/>
                <a:ea typeface="微软雅黑"/>
              </a:rPr>
              <a:t>一页看懂今天的全部内容：产量井喷 × 供给断层，西安高端装备进入抢人窗口期</a:t>
            </a:r>
          </a:p>
        </p:txBody>
      </p:sp>
      <p:sp>
        <p:nvSpPr>
          <p:cNvPr id="12" name="Rounded Rectangle 11"/>
          <p:cNvSpPr/>
          <p:nvPr/>
        </p:nvSpPr>
        <p:spPr>
          <a:xfrm>
            <a:off x="502920" y="1554480"/>
            <a:ext cx="2743200" cy="1078992"/>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502920" y="1554480"/>
            <a:ext cx="2743200" cy="50292"/>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85800" y="1682496"/>
            <a:ext cx="2377440" cy="228600"/>
          </a:xfrm>
          <a:prstGeom prst="rect">
            <a:avLst/>
          </a:prstGeom>
          <a:noFill/>
        </p:spPr>
        <p:txBody>
          <a:bodyPr wrap="square" anchor="t" lIns="0" rIns="0" tIns="0" bIns="0">
            <a:spAutoFit/>
          </a:bodyPr>
          <a:lstStyle/>
          <a:p>
            <a:pPr algn="l">
              <a:lnSpc>
                <a:spcPct val="100000"/>
              </a:lnSpc>
            </a:pPr>
            <a:r>
              <a:rPr sz="1050" b="0">
                <a:solidFill>
                  <a:srgbClr val="666666"/>
                </a:solidFill>
                <a:latin typeface="微软雅黑"/>
                <a:ea typeface="微软雅黑"/>
              </a:rPr>
              <a:t>陕西新能源汽车年产量</a:t>
            </a:r>
          </a:p>
        </p:txBody>
      </p:sp>
      <p:sp>
        <p:nvSpPr>
          <p:cNvPr id="15" name="TextBox 14"/>
          <p:cNvSpPr txBox="1"/>
          <p:nvPr/>
        </p:nvSpPr>
        <p:spPr>
          <a:xfrm>
            <a:off x="685800" y="1901952"/>
            <a:ext cx="2377440" cy="457200"/>
          </a:xfrm>
          <a:prstGeom prst="rect">
            <a:avLst/>
          </a:prstGeom>
          <a:noFill/>
        </p:spPr>
        <p:txBody>
          <a:bodyPr wrap="square" anchor="t" lIns="0" rIns="0" tIns="0" bIns="0">
            <a:spAutoFit/>
          </a:bodyPr>
          <a:lstStyle/>
          <a:p>
            <a:pPr algn="l">
              <a:lnSpc>
                <a:spcPct val="115000"/>
              </a:lnSpc>
            </a:pPr>
            <a:r>
              <a:rPr sz="2800" b="1">
                <a:solidFill>
                  <a:srgbClr val="C00000"/>
                </a:solidFill>
                <a:latin typeface="微软雅黑"/>
                <a:ea typeface="微软雅黑"/>
              </a:rPr>
              <a:t>119.8</a:t>
            </a:r>
            <a:r>
              <a:rPr sz="1200" b="0">
                <a:solidFill>
                  <a:srgbClr val="666666"/>
                </a:solidFill>
                <a:latin typeface="微软雅黑"/>
                <a:ea typeface="微软雅黑"/>
              </a:rPr>
              <a:t>  万辆（2024）</a:t>
            </a:r>
          </a:p>
        </p:txBody>
      </p:sp>
      <p:sp>
        <p:nvSpPr>
          <p:cNvPr id="16" name="TextBox 15"/>
          <p:cNvSpPr txBox="1"/>
          <p:nvPr/>
        </p:nvSpPr>
        <p:spPr>
          <a:xfrm>
            <a:off x="685800" y="2377440"/>
            <a:ext cx="2377440" cy="219456"/>
          </a:xfrm>
          <a:prstGeom prst="rect">
            <a:avLst/>
          </a:prstGeom>
          <a:noFill/>
        </p:spPr>
        <p:txBody>
          <a:bodyPr wrap="square" anchor="t" lIns="0" rIns="0" tIns="0" bIns="0">
            <a:spAutoFit/>
          </a:bodyPr>
          <a:lstStyle/>
          <a:p>
            <a:pPr algn="l">
              <a:lnSpc>
                <a:spcPct val="100000"/>
              </a:lnSpc>
            </a:pPr>
            <a:r>
              <a:rPr sz="900" b="0">
                <a:solidFill>
                  <a:srgbClr val="999999"/>
                </a:solidFill>
                <a:latin typeface="微软雅黑"/>
                <a:ea typeface="微软雅黑"/>
              </a:rPr>
              <a:t>2020 年仅 5.95 万辆，四年约 19 倍｜新华网</a:t>
            </a:r>
          </a:p>
        </p:txBody>
      </p:sp>
      <p:sp>
        <p:nvSpPr>
          <p:cNvPr id="17" name="Rounded Rectangle 16"/>
          <p:cNvSpPr/>
          <p:nvPr/>
        </p:nvSpPr>
        <p:spPr>
          <a:xfrm>
            <a:off x="3383280" y="1554480"/>
            <a:ext cx="2743200" cy="1078992"/>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3383280" y="1554480"/>
            <a:ext cx="2743200" cy="50292"/>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3566160" y="1682496"/>
            <a:ext cx="2377440" cy="228600"/>
          </a:xfrm>
          <a:prstGeom prst="rect">
            <a:avLst/>
          </a:prstGeom>
          <a:noFill/>
        </p:spPr>
        <p:txBody>
          <a:bodyPr wrap="square" anchor="t" lIns="0" rIns="0" tIns="0" bIns="0">
            <a:spAutoFit/>
          </a:bodyPr>
          <a:lstStyle/>
          <a:p>
            <a:pPr algn="l">
              <a:lnSpc>
                <a:spcPct val="100000"/>
              </a:lnSpc>
            </a:pPr>
            <a:r>
              <a:rPr sz="1050" b="0">
                <a:solidFill>
                  <a:srgbClr val="666666"/>
                </a:solidFill>
                <a:latin typeface="微软雅黑"/>
                <a:ea typeface="微软雅黑"/>
              </a:rPr>
              <a:t>本专区在招职位 / 企业</a:t>
            </a:r>
          </a:p>
        </p:txBody>
      </p:sp>
      <p:sp>
        <p:nvSpPr>
          <p:cNvPr id="20" name="TextBox 19"/>
          <p:cNvSpPr txBox="1"/>
          <p:nvPr/>
        </p:nvSpPr>
        <p:spPr>
          <a:xfrm>
            <a:off x="3566160" y="1901952"/>
            <a:ext cx="2377440" cy="457200"/>
          </a:xfrm>
          <a:prstGeom prst="rect">
            <a:avLst/>
          </a:prstGeom>
          <a:noFill/>
        </p:spPr>
        <p:txBody>
          <a:bodyPr wrap="square" anchor="t" lIns="0" rIns="0" tIns="0" bIns="0">
            <a:spAutoFit/>
          </a:bodyPr>
          <a:lstStyle/>
          <a:p>
            <a:pPr algn="l">
              <a:lnSpc>
                <a:spcPct val="115000"/>
              </a:lnSpc>
            </a:pPr>
            <a:r>
              <a:rPr sz="2800" b="1">
                <a:solidFill>
                  <a:srgbClr val="C00000"/>
                </a:solidFill>
                <a:latin typeface="微软雅黑"/>
                <a:ea typeface="微软雅黑"/>
              </a:rPr>
              <a:t>883</a:t>
            </a:r>
            <a:r>
              <a:rPr sz="1200" b="0">
                <a:solidFill>
                  <a:srgbClr val="666666"/>
                </a:solidFill>
                <a:latin typeface="微软雅黑"/>
                <a:ea typeface="微软雅黑"/>
              </a:rPr>
              <a:t>  个 / 410 家</a:t>
            </a:r>
          </a:p>
        </p:txBody>
      </p:sp>
      <p:sp>
        <p:nvSpPr>
          <p:cNvPr id="21" name="TextBox 20"/>
          <p:cNvSpPr txBox="1"/>
          <p:nvPr/>
        </p:nvSpPr>
        <p:spPr>
          <a:xfrm>
            <a:off x="3566160" y="2377440"/>
            <a:ext cx="2377440" cy="219456"/>
          </a:xfrm>
          <a:prstGeom prst="rect">
            <a:avLst/>
          </a:prstGeom>
          <a:noFill/>
        </p:spPr>
        <p:txBody>
          <a:bodyPr wrap="square" anchor="t" lIns="0" rIns="0" tIns="0" bIns="0">
            <a:spAutoFit/>
          </a:bodyPr>
          <a:lstStyle/>
          <a:p>
            <a:pPr algn="l">
              <a:lnSpc>
                <a:spcPct val="100000"/>
              </a:lnSpc>
            </a:pPr>
            <a:r>
              <a:rPr sz="900" b="0">
                <a:solidFill>
                  <a:srgbClr val="999999"/>
                </a:solidFill>
                <a:latin typeface="微软雅黑"/>
                <a:ea typeface="微软雅黑"/>
              </a:rPr>
              <a:t>智联西安专区实时统计（2026-08-17）</a:t>
            </a:r>
          </a:p>
        </p:txBody>
      </p:sp>
      <p:sp>
        <p:nvSpPr>
          <p:cNvPr id="22" name="Rounded Rectangle 21"/>
          <p:cNvSpPr/>
          <p:nvPr/>
        </p:nvSpPr>
        <p:spPr>
          <a:xfrm>
            <a:off x="6263640" y="1554480"/>
            <a:ext cx="2743200" cy="1078992"/>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46520" y="1682496"/>
            <a:ext cx="2377440" cy="228600"/>
          </a:xfrm>
          <a:prstGeom prst="rect">
            <a:avLst/>
          </a:prstGeom>
          <a:noFill/>
        </p:spPr>
        <p:txBody>
          <a:bodyPr wrap="square" anchor="t" lIns="0" rIns="0" tIns="0" bIns="0">
            <a:spAutoFit/>
          </a:bodyPr>
          <a:lstStyle/>
          <a:p>
            <a:pPr algn="l">
              <a:lnSpc>
                <a:spcPct val="100000"/>
              </a:lnSpc>
            </a:pPr>
            <a:r>
              <a:rPr sz="1050" b="0">
                <a:solidFill>
                  <a:srgbClr val="666666"/>
                </a:solidFill>
                <a:latin typeface="微软雅黑"/>
                <a:ea typeface="微软雅黑"/>
              </a:rPr>
              <a:t>全国制造业重点领域人才缺口</a:t>
            </a:r>
          </a:p>
        </p:txBody>
      </p:sp>
      <p:sp>
        <p:nvSpPr>
          <p:cNvPr id="24" name="TextBox 23"/>
          <p:cNvSpPr txBox="1"/>
          <p:nvPr/>
        </p:nvSpPr>
        <p:spPr>
          <a:xfrm>
            <a:off x="6446520" y="1901952"/>
            <a:ext cx="2377440" cy="457200"/>
          </a:xfrm>
          <a:prstGeom prst="rect">
            <a:avLst/>
          </a:prstGeom>
          <a:noFill/>
        </p:spPr>
        <p:txBody>
          <a:bodyPr wrap="square" anchor="t" lIns="0" rIns="0" tIns="0" bIns="0">
            <a:spAutoFit/>
          </a:bodyPr>
          <a:lstStyle/>
          <a:p>
            <a:pPr algn="l">
              <a:lnSpc>
                <a:spcPct val="115000"/>
              </a:lnSpc>
            </a:pPr>
            <a:r>
              <a:rPr sz="2800" b="1">
                <a:solidFill>
                  <a:srgbClr val="003366"/>
                </a:solidFill>
                <a:latin typeface="微软雅黑"/>
                <a:ea typeface="微软雅黑"/>
              </a:rPr>
              <a:t>3000</a:t>
            </a:r>
            <a:r>
              <a:rPr sz="1200" b="0">
                <a:solidFill>
                  <a:srgbClr val="666666"/>
                </a:solidFill>
                <a:latin typeface="微软雅黑"/>
                <a:ea typeface="微软雅黑"/>
              </a:rPr>
              <a:t>  万（2025）</a:t>
            </a:r>
          </a:p>
        </p:txBody>
      </p:sp>
      <p:sp>
        <p:nvSpPr>
          <p:cNvPr id="25" name="TextBox 24"/>
          <p:cNvSpPr txBox="1"/>
          <p:nvPr/>
        </p:nvSpPr>
        <p:spPr>
          <a:xfrm>
            <a:off x="6446520" y="2377440"/>
            <a:ext cx="2377440" cy="219456"/>
          </a:xfrm>
          <a:prstGeom prst="rect">
            <a:avLst/>
          </a:prstGeom>
          <a:noFill/>
        </p:spPr>
        <p:txBody>
          <a:bodyPr wrap="square" anchor="t" lIns="0" rIns="0" tIns="0" bIns="0">
            <a:spAutoFit/>
          </a:bodyPr>
          <a:lstStyle/>
          <a:p>
            <a:pPr algn="l">
              <a:lnSpc>
                <a:spcPct val="100000"/>
              </a:lnSpc>
            </a:pPr>
            <a:r>
              <a:rPr sz="900" b="0">
                <a:solidFill>
                  <a:srgbClr val="999999"/>
                </a:solidFill>
                <a:latin typeface="微软雅黑"/>
                <a:ea typeface="微软雅黑"/>
              </a:rPr>
              <a:t>缺口率 48%｜《制造业人才发展规划指南》</a:t>
            </a:r>
          </a:p>
        </p:txBody>
      </p:sp>
      <p:sp>
        <p:nvSpPr>
          <p:cNvPr id="26" name="Rounded Rectangle 25"/>
          <p:cNvSpPr/>
          <p:nvPr/>
        </p:nvSpPr>
        <p:spPr>
          <a:xfrm>
            <a:off x="9144000" y="1554480"/>
            <a:ext cx="2788920" cy="1078992"/>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9326880" y="1682496"/>
            <a:ext cx="2423160" cy="228600"/>
          </a:xfrm>
          <a:prstGeom prst="rect">
            <a:avLst/>
          </a:prstGeom>
          <a:noFill/>
        </p:spPr>
        <p:txBody>
          <a:bodyPr wrap="square" anchor="t" lIns="0" rIns="0" tIns="0" bIns="0">
            <a:spAutoFit/>
          </a:bodyPr>
          <a:lstStyle/>
          <a:p>
            <a:pPr algn="l">
              <a:lnSpc>
                <a:spcPct val="100000"/>
              </a:lnSpc>
            </a:pPr>
            <a:r>
              <a:rPr sz="1050" b="0">
                <a:solidFill>
                  <a:srgbClr val="666666"/>
                </a:solidFill>
                <a:latin typeface="微软雅黑"/>
                <a:ea typeface="微软雅黑"/>
              </a:rPr>
              <a:t>高级技师求人倍率</a:t>
            </a:r>
          </a:p>
        </p:txBody>
      </p:sp>
      <p:sp>
        <p:nvSpPr>
          <p:cNvPr id="28" name="TextBox 27"/>
          <p:cNvSpPr txBox="1"/>
          <p:nvPr/>
        </p:nvSpPr>
        <p:spPr>
          <a:xfrm>
            <a:off x="9326880" y="1901952"/>
            <a:ext cx="2423160" cy="457200"/>
          </a:xfrm>
          <a:prstGeom prst="rect">
            <a:avLst/>
          </a:prstGeom>
          <a:noFill/>
        </p:spPr>
        <p:txBody>
          <a:bodyPr wrap="square" anchor="t" lIns="0" rIns="0" tIns="0" bIns="0">
            <a:spAutoFit/>
          </a:bodyPr>
          <a:lstStyle/>
          <a:p>
            <a:pPr algn="l">
              <a:lnSpc>
                <a:spcPct val="115000"/>
              </a:lnSpc>
            </a:pPr>
            <a:r>
              <a:rPr sz="2800" b="1">
                <a:solidFill>
                  <a:srgbClr val="003366"/>
                </a:solidFill>
                <a:latin typeface="微软雅黑"/>
                <a:ea typeface="微软雅黑"/>
              </a:rPr>
              <a:t>3.11</a:t>
            </a:r>
            <a:r>
              <a:rPr sz="1200" b="0">
                <a:solidFill>
                  <a:srgbClr val="666666"/>
                </a:solidFill>
                <a:latin typeface="微软雅黑"/>
                <a:ea typeface="微软雅黑"/>
              </a:rPr>
              <a:t>  </a:t>
            </a:r>
          </a:p>
        </p:txBody>
      </p:sp>
      <p:sp>
        <p:nvSpPr>
          <p:cNvPr id="29" name="TextBox 28"/>
          <p:cNvSpPr txBox="1"/>
          <p:nvPr/>
        </p:nvSpPr>
        <p:spPr>
          <a:xfrm>
            <a:off x="9326880" y="2377440"/>
            <a:ext cx="2423160" cy="219456"/>
          </a:xfrm>
          <a:prstGeom prst="rect">
            <a:avLst/>
          </a:prstGeom>
          <a:noFill/>
        </p:spPr>
        <p:txBody>
          <a:bodyPr wrap="square" anchor="t" lIns="0" rIns="0" tIns="0" bIns="0">
            <a:spAutoFit/>
          </a:bodyPr>
          <a:lstStyle/>
          <a:p>
            <a:pPr algn="l">
              <a:lnSpc>
                <a:spcPct val="100000"/>
              </a:lnSpc>
            </a:pPr>
            <a:r>
              <a:rPr sz="900" b="0">
                <a:solidFill>
                  <a:srgbClr val="999999"/>
                </a:solidFill>
                <a:latin typeface="微软雅黑"/>
                <a:ea typeface="微软雅黑"/>
              </a:rPr>
              <a:t>3 个多岗位争 1 个合格者｜人社部</a:t>
            </a:r>
          </a:p>
        </p:txBody>
      </p:sp>
      <p:sp>
        <p:nvSpPr>
          <p:cNvPr id="30" name="TextBox 29"/>
          <p:cNvSpPr txBox="1"/>
          <p:nvPr/>
        </p:nvSpPr>
        <p:spPr>
          <a:xfrm>
            <a:off x="502920" y="2880360"/>
            <a:ext cx="5394960" cy="274320"/>
          </a:xfrm>
          <a:prstGeom prst="rect">
            <a:avLst/>
          </a:prstGeom>
          <a:noFill/>
        </p:spPr>
        <p:txBody>
          <a:bodyPr wrap="square" anchor="t" lIns="0" rIns="0" tIns="0" bIns="0">
            <a:spAutoFit/>
          </a:bodyPr>
          <a:lstStyle/>
          <a:p>
            <a:pPr algn="l">
              <a:lnSpc>
                <a:spcPct val="100000"/>
              </a:lnSpc>
            </a:pPr>
            <a:r>
              <a:rPr sz="1300" b="1">
                <a:solidFill>
                  <a:srgbClr val="003366"/>
                </a:solidFill>
                <a:latin typeface="微软雅黑"/>
                <a:ea typeface="微软雅黑"/>
              </a:rPr>
              <a:t>产业概述</a:t>
            </a:r>
          </a:p>
        </p:txBody>
      </p:sp>
      <p:sp>
        <p:nvSpPr>
          <p:cNvPr id="31" name="TextBox 30"/>
          <p:cNvSpPr txBox="1"/>
          <p:nvPr/>
        </p:nvSpPr>
        <p:spPr>
          <a:xfrm>
            <a:off x="502920" y="3200400"/>
            <a:ext cx="5394960" cy="1188720"/>
          </a:xfrm>
          <a:prstGeom prst="rect">
            <a:avLst/>
          </a:prstGeom>
          <a:noFill/>
        </p:spPr>
        <p:txBody>
          <a:bodyPr wrap="square" anchor="t" lIns="0" rIns="0" tIns="0" bIns="0">
            <a:spAutoFit/>
          </a:bodyPr>
          <a:lstStyle/>
          <a:p>
            <a:pPr algn="l">
              <a:lnSpc>
                <a:spcPct val="135000"/>
              </a:lnSpc>
            </a:pPr>
            <a:r>
              <a:rPr sz="1150" b="0">
                <a:solidFill>
                  <a:srgbClr val="444444"/>
                </a:solidFill>
                <a:latin typeface="微软雅黑"/>
                <a:ea typeface="微软雅黑"/>
              </a:rPr>
              <a:t>西安高端装备正从“产能扩张期”进入“人才争夺期”：新能源产量四年 19 倍跃迁，高端装备产业集群向 2000 亿目标迈进，设备、工艺、质量、自动化岗位需求持续释放。</a:t>
            </a:r>
          </a:p>
        </p:txBody>
      </p:sp>
      <p:sp>
        <p:nvSpPr>
          <p:cNvPr id="32" name="TextBox 31"/>
          <p:cNvSpPr txBox="1"/>
          <p:nvPr/>
        </p:nvSpPr>
        <p:spPr>
          <a:xfrm>
            <a:off x="6355080" y="2880360"/>
            <a:ext cx="5394960" cy="274320"/>
          </a:xfrm>
          <a:prstGeom prst="rect">
            <a:avLst/>
          </a:prstGeom>
          <a:noFill/>
        </p:spPr>
        <p:txBody>
          <a:bodyPr wrap="square" anchor="t" lIns="0" rIns="0" tIns="0" bIns="0">
            <a:spAutoFit/>
          </a:bodyPr>
          <a:lstStyle/>
          <a:p>
            <a:pPr algn="l">
              <a:lnSpc>
                <a:spcPct val="100000"/>
              </a:lnSpc>
            </a:pPr>
            <a:r>
              <a:rPr sz="1300" b="1">
                <a:solidFill>
                  <a:srgbClr val="003366"/>
                </a:solidFill>
                <a:latin typeface="微软雅黑"/>
                <a:ea typeface="微软雅黑"/>
              </a:rPr>
              <a:t>人才矛盾</a:t>
            </a:r>
          </a:p>
        </p:txBody>
      </p:sp>
      <p:sp>
        <p:nvSpPr>
          <p:cNvPr id="33" name="TextBox 32"/>
          <p:cNvSpPr txBox="1"/>
          <p:nvPr/>
        </p:nvSpPr>
        <p:spPr>
          <a:xfrm>
            <a:off x="6355080" y="3200400"/>
            <a:ext cx="5394960" cy="1188720"/>
          </a:xfrm>
          <a:prstGeom prst="rect">
            <a:avLst/>
          </a:prstGeom>
          <a:noFill/>
        </p:spPr>
        <p:txBody>
          <a:bodyPr wrap="square" anchor="t" lIns="0" rIns="0" tIns="0" bIns="0">
            <a:spAutoFit/>
          </a:bodyPr>
          <a:lstStyle/>
          <a:p>
            <a:pPr algn="l">
              <a:lnSpc>
                <a:spcPct val="135000"/>
              </a:lnSpc>
            </a:pPr>
            <a:r>
              <a:rPr sz="1150" b="0">
                <a:solidFill>
                  <a:srgbClr val="444444"/>
                </a:solidFill>
                <a:latin typeface="微软雅黑"/>
                <a:ea typeface="微软雅黑"/>
              </a:rPr>
              <a:t>供给端呈“两头短缺”：熟手工程师被存量锁定、极少流动；高技能技工全国缺口以千万计。本专区 86% 岗位只要熟手，而熟手恰是最不活跃的人群。</a:t>
            </a:r>
          </a:p>
        </p:txBody>
      </p:sp>
      <p:sp>
        <p:nvSpPr>
          <p:cNvPr id="34" name="Rectangle 33"/>
          <p:cNvSpPr/>
          <p:nvPr/>
        </p:nvSpPr>
        <p:spPr>
          <a:xfrm>
            <a:off x="502920" y="4663440"/>
            <a:ext cx="54864" cy="566928"/>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Rounded Rectangle 34"/>
          <p:cNvSpPr/>
          <p:nvPr/>
        </p:nvSpPr>
        <p:spPr>
          <a:xfrm>
            <a:off x="557784" y="4663440"/>
            <a:ext cx="11128248" cy="566928"/>
          </a:xfrm>
          <a:prstGeom prst="roundRect">
            <a:avLst>
              <a:gd name="adj" fmla="val 80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TextBox 35"/>
          <p:cNvSpPr txBox="1"/>
          <p:nvPr/>
        </p:nvSpPr>
        <p:spPr>
          <a:xfrm>
            <a:off x="777240" y="4736592"/>
            <a:ext cx="10789920" cy="457200"/>
          </a:xfrm>
          <a:prstGeom prst="rect">
            <a:avLst/>
          </a:prstGeom>
          <a:noFill/>
        </p:spPr>
        <p:txBody>
          <a:bodyPr wrap="square" anchor="ctr" lIns="0" rIns="0" tIns="0" bIns="0">
            <a:spAutoFit/>
          </a:bodyPr>
          <a:lstStyle/>
          <a:p>
            <a:pPr algn="l">
              <a:lnSpc>
                <a:spcPct val="115000"/>
              </a:lnSpc>
            </a:pPr>
            <a:r>
              <a:rPr sz="1200" b="1">
                <a:solidFill>
                  <a:srgbClr val="003366"/>
                </a:solidFill>
                <a:latin typeface="微软雅黑"/>
                <a:ea typeface="微软雅黑"/>
              </a:rPr>
              <a:t>对在座企业的意义：</a:t>
            </a:r>
            <a:r>
              <a:rPr sz="1200" b="0">
                <a:solidFill>
                  <a:srgbClr val="333333"/>
                </a:solidFill>
                <a:latin typeface="微软雅黑"/>
                <a:ea typeface="微软雅黑"/>
              </a:rPr>
              <a:t>招人难是全行业的结构性矛盾，不是你一家的问题——但</a:t>
            </a:r>
            <a:r>
              <a:rPr sz="1200" b="1">
                <a:solidFill>
                  <a:srgbClr val="C00000"/>
                </a:solidFill>
                <a:latin typeface="微软雅黑"/>
                <a:ea typeface="微软雅黑"/>
              </a:rPr>
              <a:t>赢家属于提前建好人才管道（渠道、雇主品牌、人才库）的企业</a:t>
            </a:r>
            <a:r>
              <a:rPr sz="1200" b="0">
                <a:solidFill>
                  <a:srgbClr val="333333"/>
                </a:solidFill>
                <a:latin typeface="微软雅黑"/>
                <a:ea typeface="微软雅黑"/>
              </a:rPr>
              <a:t>。今天的分享围绕三件事：看懂大盘、诊断卡点、拿到行动清单。</a:t>
            </a:r>
          </a:p>
        </p:txBody>
      </p:sp>
      <p:sp>
        <p:nvSpPr>
          <p:cNvPr id="37" name="TextBox 36"/>
          <p:cNvSpPr txBox="1"/>
          <p:nvPr/>
        </p:nvSpPr>
        <p:spPr>
          <a:xfrm>
            <a:off x="502920" y="6053328"/>
            <a:ext cx="11183112" cy="320040"/>
          </a:xfrm>
          <a:prstGeom prst="rect">
            <a:avLst/>
          </a:prstGeom>
          <a:noFill/>
        </p:spPr>
        <p:txBody>
          <a:bodyPr wrap="square" anchor="t" lIns="0" rIns="0" tIns="0" bIns="0">
            <a:spAutoFit/>
          </a:bodyPr>
          <a:lstStyle/>
          <a:p>
            <a:pPr algn="l">
              <a:lnSpc>
                <a:spcPct val="100000"/>
              </a:lnSpc>
            </a:pPr>
            <a:r>
              <a:rPr sz="850" b="0">
                <a:solidFill>
                  <a:srgbClr val="999999"/>
                </a:solidFill>
                <a:latin typeface="微软雅黑"/>
                <a:ea typeface="微软雅黑"/>
              </a:rPr>
              <a:t>数据来源：新华网（2026.01）；教育部/人社部/工信部《制造业人才发展规划指南》；人社部；智联招聘西安专区实时统计（2026-08-17）。</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4572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502920" y="164592"/>
            <a:ext cx="310896" cy="310896"/>
          </a:xfrm>
          <a:prstGeom prst="roundRect">
            <a:avLst>
              <a:gd name="adj" fmla="val 8000"/>
            </a:avLst>
          </a:prstGeom>
          <a:solidFill>
            <a:srgbClr val="1A6DFF"/>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0" rIns="0" tIns="0" bIns="0"/>
          <a:lstStyle/>
          <a:p>
            <a:pPr algn="ctr"/>
            <a:r>
              <a:rPr sz="1600" b="1">
                <a:solidFill>
                  <a:srgbClr val="FFFFFF"/>
                </a:solidFill>
                <a:latin typeface="微软雅黑"/>
              </a:rPr>
              <a:t>Z</a:t>
            </a:r>
          </a:p>
        </p:txBody>
      </p:sp>
      <p:sp>
        <p:nvSpPr>
          <p:cNvPr id="4" name="TextBox 3"/>
          <p:cNvSpPr txBox="1"/>
          <p:nvPr/>
        </p:nvSpPr>
        <p:spPr>
          <a:xfrm>
            <a:off x="923544" y="146304"/>
            <a:ext cx="2194560" cy="384048"/>
          </a:xfrm>
          <a:prstGeom prst="rect">
            <a:avLst/>
          </a:prstGeom>
          <a:noFill/>
        </p:spPr>
        <p:txBody>
          <a:bodyPr wrap="square" anchor="ctr" lIns="0" rIns="0" tIns="0" bIns="0">
            <a:spAutoFit/>
          </a:bodyPr>
          <a:lstStyle/>
          <a:p>
            <a:pPr algn="l">
              <a:lnSpc>
                <a:spcPct val="100000"/>
              </a:lnSpc>
            </a:pPr>
            <a:r>
              <a:rPr sz="1500" b="1">
                <a:solidFill>
                  <a:srgbClr val="003366"/>
                </a:solidFill>
                <a:latin typeface="微软雅黑"/>
                <a:ea typeface="微软雅黑"/>
              </a:rPr>
              <a:t>智联招聘</a:t>
            </a:r>
          </a:p>
        </p:txBody>
      </p:sp>
      <p:sp>
        <p:nvSpPr>
          <p:cNvPr id="5" name="TextBox 4"/>
          <p:cNvSpPr txBox="1"/>
          <p:nvPr/>
        </p:nvSpPr>
        <p:spPr>
          <a:xfrm>
            <a:off x="923544" y="384048"/>
            <a:ext cx="2194560" cy="146304"/>
          </a:xfrm>
          <a:prstGeom prst="rect">
            <a:avLst/>
          </a:prstGeom>
          <a:noFill/>
        </p:spPr>
        <p:txBody>
          <a:bodyPr wrap="square" anchor="t" lIns="0" rIns="0" tIns="0" bIns="0">
            <a:spAutoFit/>
          </a:bodyPr>
          <a:lstStyle/>
          <a:p>
            <a:pPr algn="l">
              <a:lnSpc>
                <a:spcPct val="100000"/>
              </a:lnSpc>
            </a:pPr>
            <a:r>
              <a:rPr sz="700" b="0">
                <a:solidFill>
                  <a:srgbClr val="999999"/>
                </a:solidFill>
                <a:latin typeface="微软雅黑"/>
                <a:ea typeface="微软雅黑"/>
              </a:rPr>
              <a:t>ZHAOPIN.COM</a:t>
            </a:r>
          </a:p>
        </p:txBody>
      </p:sp>
      <p:sp>
        <p:nvSpPr>
          <p:cNvPr id="6" name="TextBox 5"/>
          <p:cNvSpPr txBox="1"/>
          <p:nvPr/>
        </p:nvSpPr>
        <p:spPr>
          <a:xfrm>
            <a:off x="8503920" y="201168"/>
            <a:ext cx="3200400" cy="274320"/>
          </a:xfrm>
          <a:prstGeom prst="rect">
            <a:avLst/>
          </a:prstGeom>
          <a:noFill/>
        </p:spPr>
        <p:txBody>
          <a:bodyPr wrap="square" anchor="t" lIns="0" rIns="0" tIns="0" bIns="0">
            <a:spAutoFit/>
          </a:bodyPr>
          <a:lstStyle/>
          <a:p>
            <a:pPr algn="r">
              <a:lnSpc>
                <a:spcPct val="100000"/>
              </a:lnSpc>
            </a:pPr>
            <a:r>
              <a:rPr sz="1000" b="0">
                <a:solidFill>
                  <a:srgbClr val="999999"/>
                </a:solidFill>
                <a:latin typeface="微软雅黑"/>
                <a:ea typeface="微软雅黑"/>
              </a:rPr>
              <a:t>高端装备与智能制造专场 · 西安</a:t>
            </a:r>
          </a:p>
        </p:txBody>
      </p:sp>
      <p:sp>
        <p:nvSpPr>
          <p:cNvPr id="7" name="Rectangle 6"/>
          <p:cNvSpPr/>
          <p:nvPr/>
        </p:nvSpPr>
        <p:spPr>
          <a:xfrm>
            <a:off x="502920" y="6419088"/>
            <a:ext cx="11183112" cy="9525"/>
          </a:xfrm>
          <a:prstGeom prst="rect">
            <a:avLst/>
          </a:prstGeom>
          <a:solidFill>
            <a:srgbClr val="E4E7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492240"/>
            <a:ext cx="8229600" cy="274320"/>
          </a:xfrm>
          <a:prstGeom prst="rect">
            <a:avLst/>
          </a:prstGeom>
          <a:noFill/>
        </p:spPr>
        <p:txBody>
          <a:bodyPr wrap="square" anchor="t" lIns="0" rIns="0" tIns="0" bIns="0">
            <a:spAutoFit/>
          </a:bodyPr>
          <a:lstStyle/>
          <a:p>
            <a:pPr algn="l">
              <a:lnSpc>
                <a:spcPct val="100000"/>
              </a:lnSpc>
            </a:pPr>
            <a:r>
              <a:rPr sz="850" b="0">
                <a:solidFill>
                  <a:srgbClr val="999999"/>
                </a:solidFill>
                <a:latin typeface="微软雅黑"/>
                <a:ea typeface="微软雅黑"/>
              </a:rPr>
              <a:t>智联招聘西安分公司 ｜ 客户交流资料 · 数据截至 2026-08-17</a:t>
            </a:r>
          </a:p>
        </p:txBody>
      </p:sp>
      <p:sp>
        <p:nvSpPr>
          <p:cNvPr id="9" name="TextBox 8"/>
          <p:cNvSpPr txBox="1"/>
          <p:nvPr/>
        </p:nvSpPr>
        <p:spPr>
          <a:xfrm>
            <a:off x="10515600" y="6492240"/>
            <a:ext cx="1170432" cy="274320"/>
          </a:xfrm>
          <a:prstGeom prst="rect">
            <a:avLst/>
          </a:prstGeom>
          <a:noFill/>
        </p:spPr>
        <p:txBody>
          <a:bodyPr wrap="square" anchor="t" lIns="0" rIns="0" tIns="0" bIns="0">
            <a:spAutoFit/>
          </a:bodyPr>
          <a:lstStyle/>
          <a:p>
            <a:pPr algn="r">
              <a:lnSpc>
                <a:spcPct val="100000"/>
              </a:lnSpc>
            </a:pPr>
            <a:r>
              <a:rPr sz="900" b="1">
                <a:solidFill>
                  <a:srgbClr val="003366"/>
                </a:solidFill>
                <a:latin typeface="微软雅黑"/>
                <a:ea typeface="微软雅黑"/>
              </a:rPr>
              <a:t>4 / 23</a:t>
            </a:r>
          </a:p>
        </p:txBody>
      </p:sp>
      <p:sp>
        <p:nvSpPr>
          <p:cNvPr id="10" name="TextBox 9"/>
          <p:cNvSpPr txBox="1"/>
          <p:nvPr/>
        </p:nvSpPr>
        <p:spPr>
          <a:xfrm>
            <a:off x="822960" y="2103120"/>
            <a:ext cx="5486400" cy="320040"/>
          </a:xfrm>
          <a:prstGeom prst="rect">
            <a:avLst/>
          </a:prstGeom>
          <a:noFill/>
        </p:spPr>
        <p:txBody>
          <a:bodyPr wrap="square" anchor="t" lIns="0" rIns="0" tIns="0" bIns="0">
            <a:spAutoFit/>
          </a:bodyPr>
          <a:lstStyle/>
          <a:p>
            <a:pPr algn="l">
              <a:lnSpc>
                <a:spcPct val="100000"/>
              </a:lnSpc>
            </a:pPr>
            <a:r>
              <a:rPr sz="1500" b="1">
                <a:solidFill>
                  <a:srgbClr val="C00000"/>
                </a:solidFill>
                <a:latin typeface="微软雅黑"/>
                <a:ea typeface="微软雅黑"/>
              </a:rPr>
              <a:t>PART 1</a:t>
            </a:r>
          </a:p>
        </p:txBody>
      </p:sp>
      <p:sp>
        <p:nvSpPr>
          <p:cNvPr id="11" name="TextBox 10"/>
          <p:cNvSpPr txBox="1"/>
          <p:nvPr/>
        </p:nvSpPr>
        <p:spPr>
          <a:xfrm>
            <a:off x="822960" y="2468880"/>
            <a:ext cx="10058400" cy="822960"/>
          </a:xfrm>
          <a:prstGeom prst="rect">
            <a:avLst/>
          </a:prstGeom>
          <a:noFill/>
        </p:spPr>
        <p:txBody>
          <a:bodyPr wrap="square" anchor="t" lIns="0" rIns="0" tIns="0" bIns="0">
            <a:spAutoFit/>
          </a:bodyPr>
          <a:lstStyle/>
          <a:p>
            <a:pPr algn="l">
              <a:lnSpc>
                <a:spcPct val="100000"/>
              </a:lnSpc>
            </a:pPr>
            <a:r>
              <a:rPr sz="4000" b="1">
                <a:solidFill>
                  <a:srgbClr val="003366"/>
                </a:solidFill>
                <a:latin typeface="微软雅黑"/>
                <a:ea typeface="微软雅黑"/>
              </a:rPr>
              <a:t>行业与人才大势</a:t>
            </a:r>
          </a:p>
        </p:txBody>
      </p:sp>
      <p:sp>
        <p:nvSpPr>
          <p:cNvPr id="12" name="TextBox 11"/>
          <p:cNvSpPr txBox="1"/>
          <p:nvPr/>
        </p:nvSpPr>
        <p:spPr>
          <a:xfrm>
            <a:off x="822960" y="3566160"/>
            <a:ext cx="9144000" cy="822960"/>
          </a:xfrm>
          <a:prstGeom prst="rect">
            <a:avLst/>
          </a:prstGeom>
          <a:noFill/>
        </p:spPr>
        <p:txBody>
          <a:bodyPr wrap="square" anchor="t" lIns="0" rIns="0" tIns="0" bIns="0">
            <a:spAutoFit/>
          </a:bodyPr>
          <a:lstStyle/>
          <a:p>
            <a:pPr algn="l">
              <a:lnSpc>
                <a:spcPct val="140000"/>
              </a:lnSpc>
            </a:pPr>
            <a:r>
              <a:rPr sz="1450" b="0">
                <a:solidFill>
                  <a:srgbClr val="666666"/>
                </a:solidFill>
                <a:latin typeface="微软雅黑"/>
                <a:ea typeface="微软雅黑"/>
              </a:rPr>
              <a:t>西安高端装备产业的增长引擎、产业链版图与人才供需画像——</a:t>
            </a:r>
          </a:p>
          <a:p>
            <a:pPr algn="l">
              <a:lnSpc>
                <a:spcPct val="140000"/>
              </a:lnSpc>
            </a:pPr>
            <a:r>
              <a:rPr sz="1450" b="0">
                <a:solidFill>
                  <a:srgbClr val="666666"/>
                </a:solidFill>
                <a:latin typeface="微软雅黑"/>
                <a:ea typeface="微软雅黑"/>
              </a:rPr>
              <a:t>先看清“水池”有多大、鱼在哪一层，再谈怎么捞到鱼。</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4572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502920" y="164592"/>
            <a:ext cx="310896" cy="310896"/>
          </a:xfrm>
          <a:prstGeom prst="roundRect">
            <a:avLst>
              <a:gd name="adj" fmla="val 8000"/>
            </a:avLst>
          </a:prstGeom>
          <a:solidFill>
            <a:srgbClr val="1A6DFF"/>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0" rIns="0" tIns="0" bIns="0"/>
          <a:lstStyle/>
          <a:p>
            <a:pPr algn="ctr"/>
            <a:r>
              <a:rPr sz="1600" b="1">
                <a:solidFill>
                  <a:srgbClr val="FFFFFF"/>
                </a:solidFill>
                <a:latin typeface="微软雅黑"/>
              </a:rPr>
              <a:t>Z</a:t>
            </a:r>
          </a:p>
        </p:txBody>
      </p:sp>
      <p:sp>
        <p:nvSpPr>
          <p:cNvPr id="4" name="TextBox 3"/>
          <p:cNvSpPr txBox="1"/>
          <p:nvPr/>
        </p:nvSpPr>
        <p:spPr>
          <a:xfrm>
            <a:off x="923544" y="146304"/>
            <a:ext cx="2194560" cy="384048"/>
          </a:xfrm>
          <a:prstGeom prst="rect">
            <a:avLst/>
          </a:prstGeom>
          <a:noFill/>
        </p:spPr>
        <p:txBody>
          <a:bodyPr wrap="square" anchor="ctr" lIns="0" rIns="0" tIns="0" bIns="0">
            <a:spAutoFit/>
          </a:bodyPr>
          <a:lstStyle/>
          <a:p>
            <a:pPr algn="l">
              <a:lnSpc>
                <a:spcPct val="100000"/>
              </a:lnSpc>
            </a:pPr>
            <a:r>
              <a:rPr sz="1500" b="1">
                <a:solidFill>
                  <a:srgbClr val="003366"/>
                </a:solidFill>
                <a:latin typeface="微软雅黑"/>
                <a:ea typeface="微软雅黑"/>
              </a:rPr>
              <a:t>智联招聘</a:t>
            </a:r>
          </a:p>
        </p:txBody>
      </p:sp>
      <p:sp>
        <p:nvSpPr>
          <p:cNvPr id="5" name="TextBox 4"/>
          <p:cNvSpPr txBox="1"/>
          <p:nvPr/>
        </p:nvSpPr>
        <p:spPr>
          <a:xfrm>
            <a:off x="923544" y="384048"/>
            <a:ext cx="2194560" cy="146304"/>
          </a:xfrm>
          <a:prstGeom prst="rect">
            <a:avLst/>
          </a:prstGeom>
          <a:noFill/>
        </p:spPr>
        <p:txBody>
          <a:bodyPr wrap="square" anchor="t" lIns="0" rIns="0" tIns="0" bIns="0">
            <a:spAutoFit/>
          </a:bodyPr>
          <a:lstStyle/>
          <a:p>
            <a:pPr algn="l">
              <a:lnSpc>
                <a:spcPct val="100000"/>
              </a:lnSpc>
            </a:pPr>
            <a:r>
              <a:rPr sz="700" b="0">
                <a:solidFill>
                  <a:srgbClr val="999999"/>
                </a:solidFill>
                <a:latin typeface="微软雅黑"/>
                <a:ea typeface="微软雅黑"/>
              </a:rPr>
              <a:t>ZHAOPIN.COM</a:t>
            </a:r>
          </a:p>
        </p:txBody>
      </p:sp>
      <p:sp>
        <p:nvSpPr>
          <p:cNvPr id="6" name="TextBox 5"/>
          <p:cNvSpPr txBox="1"/>
          <p:nvPr/>
        </p:nvSpPr>
        <p:spPr>
          <a:xfrm>
            <a:off x="8503920" y="201168"/>
            <a:ext cx="3200400" cy="274320"/>
          </a:xfrm>
          <a:prstGeom prst="rect">
            <a:avLst/>
          </a:prstGeom>
          <a:noFill/>
        </p:spPr>
        <p:txBody>
          <a:bodyPr wrap="square" anchor="t" lIns="0" rIns="0" tIns="0" bIns="0">
            <a:spAutoFit/>
          </a:bodyPr>
          <a:lstStyle/>
          <a:p>
            <a:pPr algn="r">
              <a:lnSpc>
                <a:spcPct val="100000"/>
              </a:lnSpc>
            </a:pPr>
            <a:r>
              <a:rPr sz="1000" b="0">
                <a:solidFill>
                  <a:srgbClr val="999999"/>
                </a:solidFill>
                <a:latin typeface="微软雅黑"/>
                <a:ea typeface="微软雅黑"/>
              </a:rPr>
              <a:t>高端装备与智能制造专场 · 西安</a:t>
            </a:r>
          </a:p>
        </p:txBody>
      </p:sp>
      <p:sp>
        <p:nvSpPr>
          <p:cNvPr id="7" name="Rectangle 6"/>
          <p:cNvSpPr/>
          <p:nvPr/>
        </p:nvSpPr>
        <p:spPr>
          <a:xfrm>
            <a:off x="502920" y="6419088"/>
            <a:ext cx="11183112" cy="9525"/>
          </a:xfrm>
          <a:prstGeom prst="rect">
            <a:avLst/>
          </a:prstGeom>
          <a:solidFill>
            <a:srgbClr val="E4E7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492240"/>
            <a:ext cx="8229600" cy="274320"/>
          </a:xfrm>
          <a:prstGeom prst="rect">
            <a:avLst/>
          </a:prstGeom>
          <a:noFill/>
        </p:spPr>
        <p:txBody>
          <a:bodyPr wrap="square" anchor="t" lIns="0" rIns="0" tIns="0" bIns="0">
            <a:spAutoFit/>
          </a:bodyPr>
          <a:lstStyle/>
          <a:p>
            <a:pPr algn="l">
              <a:lnSpc>
                <a:spcPct val="100000"/>
              </a:lnSpc>
            </a:pPr>
            <a:r>
              <a:rPr sz="850" b="0">
                <a:solidFill>
                  <a:srgbClr val="999999"/>
                </a:solidFill>
                <a:latin typeface="微软雅黑"/>
                <a:ea typeface="微软雅黑"/>
              </a:rPr>
              <a:t>智联招聘西安分公司 ｜ 客户交流资料 · 数据截至 2026-08-17</a:t>
            </a:r>
          </a:p>
        </p:txBody>
      </p:sp>
      <p:sp>
        <p:nvSpPr>
          <p:cNvPr id="9" name="TextBox 8"/>
          <p:cNvSpPr txBox="1"/>
          <p:nvPr/>
        </p:nvSpPr>
        <p:spPr>
          <a:xfrm>
            <a:off x="10515600" y="6492240"/>
            <a:ext cx="1170432" cy="274320"/>
          </a:xfrm>
          <a:prstGeom prst="rect">
            <a:avLst/>
          </a:prstGeom>
          <a:noFill/>
        </p:spPr>
        <p:txBody>
          <a:bodyPr wrap="square" anchor="t" lIns="0" rIns="0" tIns="0" bIns="0">
            <a:spAutoFit/>
          </a:bodyPr>
          <a:lstStyle/>
          <a:p>
            <a:pPr algn="r">
              <a:lnSpc>
                <a:spcPct val="100000"/>
              </a:lnSpc>
            </a:pPr>
            <a:r>
              <a:rPr sz="900" b="1">
                <a:solidFill>
                  <a:srgbClr val="003366"/>
                </a:solidFill>
                <a:latin typeface="微软雅黑"/>
                <a:ea typeface="微软雅黑"/>
              </a:rPr>
              <a:t>5 / 23</a:t>
            </a:r>
          </a:p>
        </p:txBody>
      </p:sp>
      <p:sp>
        <p:nvSpPr>
          <p:cNvPr id="10" name="TextBox 9"/>
          <p:cNvSpPr txBox="1"/>
          <p:nvPr/>
        </p:nvSpPr>
        <p:spPr>
          <a:xfrm>
            <a:off x="502920" y="566928"/>
            <a:ext cx="10972800" cy="256032"/>
          </a:xfrm>
          <a:prstGeom prst="rect">
            <a:avLst/>
          </a:prstGeom>
          <a:noFill/>
        </p:spPr>
        <p:txBody>
          <a:bodyPr wrap="square" anchor="t" lIns="0" rIns="0" tIns="0" bIns="0">
            <a:spAutoFit/>
          </a:bodyPr>
          <a:lstStyle/>
          <a:p>
            <a:pPr algn="l">
              <a:lnSpc>
                <a:spcPct val="100000"/>
              </a:lnSpc>
            </a:pPr>
            <a:r>
              <a:rPr sz="1100" b="1">
                <a:solidFill>
                  <a:srgbClr val="C00000"/>
                </a:solidFill>
                <a:latin typeface="微软雅黑"/>
                <a:ea typeface="微软雅黑"/>
              </a:rPr>
              <a:t>PART 1 · 行业大势</a:t>
            </a:r>
          </a:p>
        </p:txBody>
      </p:sp>
      <p:sp>
        <p:nvSpPr>
          <p:cNvPr id="11" name="TextBox 10"/>
          <p:cNvSpPr txBox="1"/>
          <p:nvPr/>
        </p:nvSpPr>
        <p:spPr>
          <a:xfrm>
            <a:off x="502920" y="822960"/>
            <a:ext cx="11247120" cy="502920"/>
          </a:xfrm>
          <a:prstGeom prst="rect">
            <a:avLst/>
          </a:prstGeom>
          <a:noFill/>
        </p:spPr>
        <p:txBody>
          <a:bodyPr wrap="square" anchor="t" lIns="0" rIns="0" tIns="0" bIns="0">
            <a:spAutoFit/>
          </a:bodyPr>
          <a:lstStyle/>
          <a:p>
            <a:pPr algn="l">
              <a:lnSpc>
                <a:spcPct val="100000"/>
              </a:lnSpc>
            </a:pPr>
            <a:r>
              <a:rPr sz="2200" b="1">
                <a:solidFill>
                  <a:srgbClr val="003366"/>
                </a:solidFill>
                <a:latin typeface="微软雅黑"/>
                <a:ea typeface="微软雅黑"/>
              </a:rPr>
              <a:t>产能跃迁跑在人才储备前面：西安高端装备进入“抢人窗口期”</a:t>
            </a:r>
          </a:p>
        </p:txBody>
      </p:sp>
      <p:sp>
        <p:nvSpPr>
          <p:cNvPr id="12" name="Rounded Rectangle 11"/>
          <p:cNvSpPr/>
          <p:nvPr/>
        </p:nvSpPr>
        <p:spPr>
          <a:xfrm>
            <a:off x="502920" y="1600200"/>
            <a:ext cx="3703320" cy="1078992"/>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502920" y="1600200"/>
            <a:ext cx="3703320" cy="50292"/>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85800" y="1728216"/>
            <a:ext cx="3337560" cy="228600"/>
          </a:xfrm>
          <a:prstGeom prst="rect">
            <a:avLst/>
          </a:prstGeom>
          <a:noFill/>
        </p:spPr>
        <p:txBody>
          <a:bodyPr wrap="square" anchor="t" lIns="0" rIns="0" tIns="0" bIns="0">
            <a:spAutoFit/>
          </a:bodyPr>
          <a:lstStyle/>
          <a:p>
            <a:pPr algn="l">
              <a:lnSpc>
                <a:spcPct val="100000"/>
              </a:lnSpc>
            </a:pPr>
            <a:r>
              <a:rPr sz="1050" b="0">
                <a:solidFill>
                  <a:srgbClr val="666666"/>
                </a:solidFill>
                <a:latin typeface="微软雅黑"/>
                <a:ea typeface="微软雅黑"/>
              </a:rPr>
              <a:t>陕西新能源汽车年产量</a:t>
            </a:r>
          </a:p>
        </p:txBody>
      </p:sp>
      <p:sp>
        <p:nvSpPr>
          <p:cNvPr id="15" name="TextBox 14"/>
          <p:cNvSpPr txBox="1"/>
          <p:nvPr/>
        </p:nvSpPr>
        <p:spPr>
          <a:xfrm>
            <a:off x="685800" y="1947672"/>
            <a:ext cx="3337560" cy="457200"/>
          </a:xfrm>
          <a:prstGeom prst="rect">
            <a:avLst/>
          </a:prstGeom>
          <a:noFill/>
        </p:spPr>
        <p:txBody>
          <a:bodyPr wrap="square" anchor="t" lIns="0" rIns="0" tIns="0" bIns="0">
            <a:spAutoFit/>
          </a:bodyPr>
          <a:lstStyle/>
          <a:p>
            <a:pPr algn="l">
              <a:lnSpc>
                <a:spcPct val="115000"/>
              </a:lnSpc>
            </a:pPr>
            <a:r>
              <a:rPr sz="2800" b="1">
                <a:solidFill>
                  <a:srgbClr val="C00000"/>
                </a:solidFill>
                <a:latin typeface="微软雅黑"/>
                <a:ea typeface="微软雅黑"/>
              </a:rPr>
              <a:t>119.8</a:t>
            </a:r>
            <a:r>
              <a:rPr sz="1200" b="0">
                <a:solidFill>
                  <a:srgbClr val="666666"/>
                </a:solidFill>
                <a:latin typeface="微软雅黑"/>
                <a:ea typeface="微软雅黑"/>
              </a:rPr>
              <a:t>  万辆（2024年）</a:t>
            </a:r>
          </a:p>
        </p:txBody>
      </p:sp>
      <p:sp>
        <p:nvSpPr>
          <p:cNvPr id="16" name="TextBox 15"/>
          <p:cNvSpPr txBox="1"/>
          <p:nvPr/>
        </p:nvSpPr>
        <p:spPr>
          <a:xfrm>
            <a:off x="685800" y="2423160"/>
            <a:ext cx="3337560" cy="219456"/>
          </a:xfrm>
          <a:prstGeom prst="rect">
            <a:avLst/>
          </a:prstGeom>
          <a:noFill/>
        </p:spPr>
        <p:txBody>
          <a:bodyPr wrap="square" anchor="t" lIns="0" rIns="0" tIns="0" bIns="0">
            <a:spAutoFit/>
          </a:bodyPr>
          <a:lstStyle/>
          <a:p>
            <a:pPr algn="l">
              <a:lnSpc>
                <a:spcPct val="100000"/>
              </a:lnSpc>
            </a:pPr>
            <a:r>
              <a:rPr sz="900" b="0">
                <a:solidFill>
                  <a:srgbClr val="999999"/>
                </a:solidFill>
                <a:latin typeface="微软雅黑"/>
                <a:ea typeface="微软雅黑"/>
              </a:rPr>
              <a:t>2020年仅为 5.95 万辆，四年增长约 19 倍｜来源：新华网 2026.01</a:t>
            </a:r>
          </a:p>
        </p:txBody>
      </p:sp>
      <p:sp>
        <p:nvSpPr>
          <p:cNvPr id="17" name="Rounded Rectangle 16"/>
          <p:cNvSpPr/>
          <p:nvPr/>
        </p:nvSpPr>
        <p:spPr>
          <a:xfrm>
            <a:off x="4370832" y="1600200"/>
            <a:ext cx="3703320" cy="1078992"/>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4553712" y="1728216"/>
            <a:ext cx="3337560" cy="228600"/>
          </a:xfrm>
          <a:prstGeom prst="rect">
            <a:avLst/>
          </a:prstGeom>
          <a:noFill/>
        </p:spPr>
        <p:txBody>
          <a:bodyPr wrap="square" anchor="t" lIns="0" rIns="0" tIns="0" bIns="0">
            <a:spAutoFit/>
          </a:bodyPr>
          <a:lstStyle/>
          <a:p>
            <a:pPr algn="l">
              <a:lnSpc>
                <a:spcPct val="100000"/>
              </a:lnSpc>
            </a:pPr>
            <a:r>
              <a:rPr sz="1050" b="0">
                <a:solidFill>
                  <a:srgbClr val="666666"/>
                </a:solidFill>
                <a:latin typeface="微软雅黑"/>
                <a:ea typeface="微软雅黑"/>
              </a:rPr>
              <a:t>西安高端装备产业集群目标</a:t>
            </a:r>
          </a:p>
        </p:txBody>
      </p:sp>
      <p:sp>
        <p:nvSpPr>
          <p:cNvPr id="19" name="TextBox 18"/>
          <p:cNvSpPr txBox="1"/>
          <p:nvPr/>
        </p:nvSpPr>
        <p:spPr>
          <a:xfrm>
            <a:off x="4553712" y="1947672"/>
            <a:ext cx="3337560" cy="457200"/>
          </a:xfrm>
          <a:prstGeom prst="rect">
            <a:avLst/>
          </a:prstGeom>
          <a:noFill/>
        </p:spPr>
        <p:txBody>
          <a:bodyPr wrap="square" anchor="t" lIns="0" rIns="0" tIns="0" bIns="0">
            <a:spAutoFit/>
          </a:bodyPr>
          <a:lstStyle/>
          <a:p>
            <a:pPr algn="l">
              <a:lnSpc>
                <a:spcPct val="115000"/>
              </a:lnSpc>
            </a:pPr>
            <a:r>
              <a:rPr sz="2800" b="1">
                <a:solidFill>
                  <a:srgbClr val="003366"/>
                </a:solidFill>
                <a:latin typeface="微软雅黑"/>
                <a:ea typeface="微软雅黑"/>
              </a:rPr>
              <a:t>2000</a:t>
            </a:r>
            <a:r>
              <a:rPr sz="1200" b="0">
                <a:solidFill>
                  <a:srgbClr val="666666"/>
                </a:solidFill>
                <a:latin typeface="微软雅黑"/>
                <a:ea typeface="微软雅黑"/>
              </a:rPr>
              <a:t>  亿元产值（2025年目标）</a:t>
            </a:r>
          </a:p>
        </p:txBody>
      </p:sp>
      <p:sp>
        <p:nvSpPr>
          <p:cNvPr id="20" name="TextBox 19"/>
          <p:cNvSpPr txBox="1"/>
          <p:nvPr/>
        </p:nvSpPr>
        <p:spPr>
          <a:xfrm>
            <a:off x="4553712" y="2423160"/>
            <a:ext cx="3337560" cy="219456"/>
          </a:xfrm>
          <a:prstGeom prst="rect">
            <a:avLst/>
          </a:prstGeom>
          <a:noFill/>
        </p:spPr>
        <p:txBody>
          <a:bodyPr wrap="square" anchor="t" lIns="0" rIns="0" tIns="0" bIns="0">
            <a:spAutoFit/>
          </a:bodyPr>
          <a:lstStyle/>
          <a:p>
            <a:pPr algn="l">
              <a:lnSpc>
                <a:spcPct val="100000"/>
              </a:lnSpc>
            </a:pPr>
            <a:r>
              <a:rPr sz="900" b="0">
                <a:solidFill>
                  <a:srgbClr val="999999"/>
                </a:solidFill>
                <a:latin typeface="微软雅黑"/>
                <a:ea typeface="微软雅黑"/>
              </a:rPr>
              <a:t>西电智慧产业园、中车智轨基地等为支撑｜来源：西安市“十四五”工信规划</a:t>
            </a:r>
          </a:p>
        </p:txBody>
      </p:sp>
      <p:sp>
        <p:nvSpPr>
          <p:cNvPr id="21" name="Rounded Rectangle 20"/>
          <p:cNvSpPr/>
          <p:nvPr/>
        </p:nvSpPr>
        <p:spPr>
          <a:xfrm>
            <a:off x="8238744" y="1600200"/>
            <a:ext cx="3703320" cy="1078992"/>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8421624" y="1728216"/>
            <a:ext cx="3337560" cy="228600"/>
          </a:xfrm>
          <a:prstGeom prst="rect">
            <a:avLst/>
          </a:prstGeom>
          <a:noFill/>
        </p:spPr>
        <p:txBody>
          <a:bodyPr wrap="square" anchor="t" lIns="0" rIns="0" tIns="0" bIns="0">
            <a:spAutoFit/>
          </a:bodyPr>
          <a:lstStyle/>
          <a:p>
            <a:pPr algn="l">
              <a:lnSpc>
                <a:spcPct val="100000"/>
              </a:lnSpc>
            </a:pPr>
            <a:r>
              <a:rPr sz="1050" b="0">
                <a:solidFill>
                  <a:srgbClr val="666666"/>
                </a:solidFill>
                <a:latin typeface="微软雅黑"/>
                <a:ea typeface="微软雅黑"/>
              </a:rPr>
              <a:t>智能网联新能源汽车产业链</a:t>
            </a:r>
          </a:p>
        </p:txBody>
      </p:sp>
      <p:sp>
        <p:nvSpPr>
          <p:cNvPr id="23" name="TextBox 22"/>
          <p:cNvSpPr txBox="1"/>
          <p:nvPr/>
        </p:nvSpPr>
        <p:spPr>
          <a:xfrm>
            <a:off x="8421624" y="1947672"/>
            <a:ext cx="3337560" cy="457200"/>
          </a:xfrm>
          <a:prstGeom prst="rect">
            <a:avLst/>
          </a:prstGeom>
          <a:noFill/>
        </p:spPr>
        <p:txBody>
          <a:bodyPr wrap="square" anchor="t" lIns="0" rIns="0" tIns="0" bIns="0">
            <a:spAutoFit/>
          </a:bodyPr>
          <a:lstStyle/>
          <a:p>
            <a:pPr algn="l">
              <a:lnSpc>
                <a:spcPct val="115000"/>
              </a:lnSpc>
            </a:pPr>
            <a:r>
              <a:rPr sz="2800" b="1">
                <a:solidFill>
                  <a:srgbClr val="003366"/>
                </a:solidFill>
                <a:latin typeface="微软雅黑"/>
                <a:ea typeface="微软雅黑"/>
              </a:rPr>
              <a:t>3100</a:t>
            </a:r>
            <a:r>
              <a:rPr sz="1200" b="0">
                <a:solidFill>
                  <a:srgbClr val="666666"/>
                </a:solidFill>
                <a:latin typeface="微软雅黑"/>
                <a:ea typeface="微软雅黑"/>
              </a:rPr>
              <a:t>  亿元产值（2030年目标）</a:t>
            </a:r>
          </a:p>
        </p:txBody>
      </p:sp>
      <p:sp>
        <p:nvSpPr>
          <p:cNvPr id="24" name="TextBox 23"/>
          <p:cNvSpPr txBox="1"/>
          <p:nvPr/>
        </p:nvSpPr>
        <p:spPr>
          <a:xfrm>
            <a:off x="8421624" y="2423160"/>
            <a:ext cx="3337560" cy="219456"/>
          </a:xfrm>
          <a:prstGeom prst="rect">
            <a:avLst/>
          </a:prstGeom>
          <a:noFill/>
        </p:spPr>
        <p:txBody>
          <a:bodyPr wrap="square" anchor="t" lIns="0" rIns="0" tIns="0" bIns="0">
            <a:spAutoFit/>
          </a:bodyPr>
          <a:lstStyle/>
          <a:p>
            <a:pPr algn="l">
              <a:lnSpc>
                <a:spcPct val="100000"/>
              </a:lnSpc>
            </a:pPr>
            <a:r>
              <a:rPr sz="900" b="0">
                <a:solidFill>
                  <a:srgbClr val="999999"/>
                </a:solidFill>
                <a:latin typeface="微软雅黑"/>
                <a:ea typeface="微软雅黑"/>
              </a:rPr>
              <a:t>打造全国一流生产研发应用基地｜来源：西安市政府办公厅文件</a:t>
            </a:r>
          </a:p>
        </p:txBody>
      </p:sp>
      <p:sp>
        <p:nvSpPr>
          <p:cNvPr id="25" name="Rectangle 24"/>
          <p:cNvSpPr/>
          <p:nvPr/>
        </p:nvSpPr>
        <p:spPr>
          <a:xfrm>
            <a:off x="502920" y="3108960"/>
            <a:ext cx="54864" cy="566928"/>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ounded Rectangle 25"/>
          <p:cNvSpPr/>
          <p:nvPr/>
        </p:nvSpPr>
        <p:spPr>
          <a:xfrm>
            <a:off x="557784" y="3108960"/>
            <a:ext cx="11128248" cy="566928"/>
          </a:xfrm>
          <a:prstGeom prst="roundRect">
            <a:avLst>
              <a:gd name="adj" fmla="val 80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777240" y="3182112"/>
            <a:ext cx="10789920" cy="457200"/>
          </a:xfrm>
          <a:prstGeom prst="rect">
            <a:avLst/>
          </a:prstGeom>
          <a:noFill/>
        </p:spPr>
        <p:txBody>
          <a:bodyPr wrap="square" anchor="ctr" lIns="0" rIns="0" tIns="0" bIns="0">
            <a:spAutoFit/>
          </a:bodyPr>
          <a:lstStyle/>
          <a:p>
            <a:pPr algn="l">
              <a:lnSpc>
                <a:spcPct val="115000"/>
              </a:lnSpc>
            </a:pPr>
            <a:r>
              <a:rPr sz="1200" b="1">
                <a:solidFill>
                  <a:srgbClr val="003366"/>
                </a:solidFill>
                <a:latin typeface="微软雅黑"/>
                <a:ea typeface="微软雅黑"/>
              </a:rPr>
              <a:t>对在座企业的含义：</a:t>
            </a:r>
            <a:r>
              <a:rPr sz="1200" b="0">
                <a:solidFill>
                  <a:srgbClr val="333333"/>
                </a:solidFill>
                <a:latin typeface="微软雅黑"/>
                <a:ea typeface="微软雅黑"/>
              </a:rPr>
              <a:t>产业链目标逐年兑现，设备、工艺、质量、自动化岗位的招聘需求是</a:t>
            </a:r>
            <a:r>
              <a:rPr sz="1200" b="1">
                <a:solidFill>
                  <a:srgbClr val="C00000"/>
                </a:solidFill>
                <a:latin typeface="微软雅黑"/>
                <a:ea typeface="微软雅黑"/>
              </a:rPr>
              <a:t>持续释放</a:t>
            </a:r>
            <a:r>
              <a:rPr sz="1200" b="0">
                <a:solidFill>
                  <a:srgbClr val="333333"/>
                </a:solidFill>
                <a:latin typeface="微软雅黑"/>
                <a:ea typeface="微软雅黑"/>
              </a:rPr>
              <a:t>的——人才争夺战不是短期行情，而是未来五年的常态。越早建立人才管道（渠道、雇主品牌、人才库）的企业，越能吃到产业红利。</a:t>
            </a:r>
          </a:p>
        </p:txBody>
      </p:sp>
      <p:sp>
        <p:nvSpPr>
          <p:cNvPr id="28" name="TextBox 27"/>
          <p:cNvSpPr txBox="1"/>
          <p:nvPr/>
        </p:nvSpPr>
        <p:spPr>
          <a:xfrm>
            <a:off x="502920" y="4114800"/>
            <a:ext cx="11155680" cy="1645920"/>
          </a:xfrm>
          <a:prstGeom prst="rect">
            <a:avLst/>
          </a:prstGeom>
          <a:noFill/>
        </p:spPr>
        <p:txBody>
          <a:bodyPr wrap="square" anchor="t" lIns="0" rIns="0" tIns="0" bIns="0">
            <a:spAutoFit/>
          </a:bodyPr>
          <a:lstStyle/>
          <a:p>
            <a:pPr algn="l">
              <a:lnSpc>
                <a:spcPct val="170000"/>
              </a:lnSpc>
            </a:pPr>
            <a:r>
              <a:rPr sz="1300" b="0">
                <a:solidFill>
                  <a:srgbClr val="333333"/>
                </a:solidFill>
                <a:latin typeface="微软雅黑"/>
                <a:ea typeface="微软雅黑"/>
              </a:rPr>
              <a:t>— 产业逻辑：新能源汽车产量 19 倍跃迁，带动电池、电机、电控、装备、零部件全链条扩产</a:t>
            </a:r>
          </a:p>
          <a:p>
            <a:pPr algn="l">
              <a:lnSpc>
                <a:spcPct val="170000"/>
              </a:lnSpc>
            </a:pPr>
            <a:r>
              <a:rPr sz="1300" b="0">
                <a:solidFill>
                  <a:srgbClr val="333333"/>
                </a:solidFill>
                <a:latin typeface="微软雅黑"/>
                <a:ea typeface="微软雅黑"/>
              </a:rPr>
              <a:t>— 人才逻辑：产能扩张以“年”为单位提速，人才培养以“3-5年”为单位成长，供需时间差必然造成抢人</a:t>
            </a:r>
          </a:p>
          <a:p>
            <a:pPr algn="l">
              <a:lnSpc>
                <a:spcPct val="170000"/>
              </a:lnSpc>
            </a:pPr>
            <a:r>
              <a:rPr sz="1300" b="0">
                <a:solidFill>
                  <a:srgbClr val="333333"/>
                </a:solidFill>
                <a:latin typeface="微软雅黑"/>
                <a:ea typeface="微软雅黑"/>
              </a:rPr>
              <a:t>— 策略含义：招聘从“岗位出现再找人”转向“提前储备 + 持续触达”的人才运营模式</a:t>
            </a:r>
          </a:p>
        </p:txBody>
      </p:sp>
      <p:sp>
        <p:nvSpPr>
          <p:cNvPr id="29" name="TextBox 28"/>
          <p:cNvSpPr txBox="1"/>
          <p:nvPr/>
        </p:nvSpPr>
        <p:spPr>
          <a:xfrm>
            <a:off x="502920" y="6053328"/>
            <a:ext cx="11183112" cy="320040"/>
          </a:xfrm>
          <a:prstGeom prst="rect">
            <a:avLst/>
          </a:prstGeom>
          <a:noFill/>
        </p:spPr>
        <p:txBody>
          <a:bodyPr wrap="square" anchor="t" lIns="0" rIns="0" tIns="0" bIns="0">
            <a:spAutoFit/>
          </a:bodyPr>
          <a:lstStyle/>
          <a:p>
            <a:pPr algn="l">
              <a:lnSpc>
                <a:spcPct val="100000"/>
              </a:lnSpc>
            </a:pPr>
            <a:r>
              <a:rPr sz="850" b="0">
                <a:solidFill>
                  <a:srgbClr val="999999"/>
                </a:solidFill>
                <a:latin typeface="微软雅黑"/>
                <a:ea typeface="微软雅黑"/>
              </a:rPr>
              <a:t>数据来源：新华网《三秦迎“三变”》（2026.01）；《西安市“十四五”工业和信息化发展规划》；西安市政府办公厅《促进智能网联新能源汽车产业链高质量发展》文件。</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4572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502920" y="164592"/>
            <a:ext cx="310896" cy="310896"/>
          </a:xfrm>
          <a:prstGeom prst="roundRect">
            <a:avLst>
              <a:gd name="adj" fmla="val 8000"/>
            </a:avLst>
          </a:prstGeom>
          <a:solidFill>
            <a:srgbClr val="1A6DFF"/>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0" rIns="0" tIns="0" bIns="0"/>
          <a:lstStyle/>
          <a:p>
            <a:pPr algn="ctr"/>
            <a:r>
              <a:rPr sz="1600" b="1">
                <a:solidFill>
                  <a:srgbClr val="FFFFFF"/>
                </a:solidFill>
                <a:latin typeface="微软雅黑"/>
              </a:rPr>
              <a:t>Z</a:t>
            </a:r>
          </a:p>
        </p:txBody>
      </p:sp>
      <p:sp>
        <p:nvSpPr>
          <p:cNvPr id="4" name="TextBox 3"/>
          <p:cNvSpPr txBox="1"/>
          <p:nvPr/>
        </p:nvSpPr>
        <p:spPr>
          <a:xfrm>
            <a:off x="923544" y="146304"/>
            <a:ext cx="2194560" cy="384048"/>
          </a:xfrm>
          <a:prstGeom prst="rect">
            <a:avLst/>
          </a:prstGeom>
          <a:noFill/>
        </p:spPr>
        <p:txBody>
          <a:bodyPr wrap="square" anchor="ctr" lIns="0" rIns="0" tIns="0" bIns="0">
            <a:spAutoFit/>
          </a:bodyPr>
          <a:lstStyle/>
          <a:p>
            <a:pPr algn="l">
              <a:lnSpc>
                <a:spcPct val="100000"/>
              </a:lnSpc>
            </a:pPr>
            <a:r>
              <a:rPr sz="1500" b="1">
                <a:solidFill>
                  <a:srgbClr val="003366"/>
                </a:solidFill>
                <a:latin typeface="微软雅黑"/>
                <a:ea typeface="微软雅黑"/>
              </a:rPr>
              <a:t>智联招聘</a:t>
            </a:r>
          </a:p>
        </p:txBody>
      </p:sp>
      <p:sp>
        <p:nvSpPr>
          <p:cNvPr id="5" name="TextBox 4"/>
          <p:cNvSpPr txBox="1"/>
          <p:nvPr/>
        </p:nvSpPr>
        <p:spPr>
          <a:xfrm>
            <a:off x="923544" y="384048"/>
            <a:ext cx="2194560" cy="146304"/>
          </a:xfrm>
          <a:prstGeom prst="rect">
            <a:avLst/>
          </a:prstGeom>
          <a:noFill/>
        </p:spPr>
        <p:txBody>
          <a:bodyPr wrap="square" anchor="t" lIns="0" rIns="0" tIns="0" bIns="0">
            <a:spAutoFit/>
          </a:bodyPr>
          <a:lstStyle/>
          <a:p>
            <a:pPr algn="l">
              <a:lnSpc>
                <a:spcPct val="100000"/>
              </a:lnSpc>
            </a:pPr>
            <a:r>
              <a:rPr sz="700" b="0">
                <a:solidFill>
                  <a:srgbClr val="999999"/>
                </a:solidFill>
                <a:latin typeface="微软雅黑"/>
                <a:ea typeface="微软雅黑"/>
              </a:rPr>
              <a:t>ZHAOPIN.COM</a:t>
            </a:r>
          </a:p>
        </p:txBody>
      </p:sp>
      <p:sp>
        <p:nvSpPr>
          <p:cNvPr id="6" name="TextBox 5"/>
          <p:cNvSpPr txBox="1"/>
          <p:nvPr/>
        </p:nvSpPr>
        <p:spPr>
          <a:xfrm>
            <a:off x="8503920" y="201168"/>
            <a:ext cx="3200400" cy="274320"/>
          </a:xfrm>
          <a:prstGeom prst="rect">
            <a:avLst/>
          </a:prstGeom>
          <a:noFill/>
        </p:spPr>
        <p:txBody>
          <a:bodyPr wrap="square" anchor="t" lIns="0" rIns="0" tIns="0" bIns="0">
            <a:spAutoFit/>
          </a:bodyPr>
          <a:lstStyle/>
          <a:p>
            <a:pPr algn="r">
              <a:lnSpc>
                <a:spcPct val="100000"/>
              </a:lnSpc>
            </a:pPr>
            <a:r>
              <a:rPr sz="1000" b="0">
                <a:solidFill>
                  <a:srgbClr val="999999"/>
                </a:solidFill>
                <a:latin typeface="微软雅黑"/>
                <a:ea typeface="微软雅黑"/>
              </a:rPr>
              <a:t>高端装备与智能制造专场 · 西安</a:t>
            </a:r>
          </a:p>
        </p:txBody>
      </p:sp>
      <p:sp>
        <p:nvSpPr>
          <p:cNvPr id="7" name="Rectangle 6"/>
          <p:cNvSpPr/>
          <p:nvPr/>
        </p:nvSpPr>
        <p:spPr>
          <a:xfrm>
            <a:off x="502920" y="6419088"/>
            <a:ext cx="11183112" cy="9525"/>
          </a:xfrm>
          <a:prstGeom prst="rect">
            <a:avLst/>
          </a:prstGeom>
          <a:solidFill>
            <a:srgbClr val="E4E7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492240"/>
            <a:ext cx="8229600" cy="274320"/>
          </a:xfrm>
          <a:prstGeom prst="rect">
            <a:avLst/>
          </a:prstGeom>
          <a:noFill/>
        </p:spPr>
        <p:txBody>
          <a:bodyPr wrap="square" anchor="t" lIns="0" rIns="0" tIns="0" bIns="0">
            <a:spAutoFit/>
          </a:bodyPr>
          <a:lstStyle/>
          <a:p>
            <a:pPr algn="l">
              <a:lnSpc>
                <a:spcPct val="100000"/>
              </a:lnSpc>
            </a:pPr>
            <a:r>
              <a:rPr sz="850" b="0">
                <a:solidFill>
                  <a:srgbClr val="999999"/>
                </a:solidFill>
                <a:latin typeface="微软雅黑"/>
                <a:ea typeface="微软雅黑"/>
              </a:rPr>
              <a:t>智联招聘西安分公司 ｜ 客户交流资料 · 数据截至 2026-08-17</a:t>
            </a:r>
          </a:p>
        </p:txBody>
      </p:sp>
      <p:sp>
        <p:nvSpPr>
          <p:cNvPr id="9" name="TextBox 8"/>
          <p:cNvSpPr txBox="1"/>
          <p:nvPr/>
        </p:nvSpPr>
        <p:spPr>
          <a:xfrm>
            <a:off x="10515600" y="6492240"/>
            <a:ext cx="1170432" cy="274320"/>
          </a:xfrm>
          <a:prstGeom prst="rect">
            <a:avLst/>
          </a:prstGeom>
          <a:noFill/>
        </p:spPr>
        <p:txBody>
          <a:bodyPr wrap="square" anchor="t" lIns="0" rIns="0" tIns="0" bIns="0">
            <a:spAutoFit/>
          </a:bodyPr>
          <a:lstStyle/>
          <a:p>
            <a:pPr algn="r">
              <a:lnSpc>
                <a:spcPct val="100000"/>
              </a:lnSpc>
            </a:pPr>
            <a:r>
              <a:rPr sz="900" b="1">
                <a:solidFill>
                  <a:srgbClr val="003366"/>
                </a:solidFill>
                <a:latin typeface="微软雅黑"/>
                <a:ea typeface="微软雅黑"/>
              </a:rPr>
              <a:t>6 / 23</a:t>
            </a:r>
          </a:p>
        </p:txBody>
      </p:sp>
      <p:sp>
        <p:nvSpPr>
          <p:cNvPr id="10" name="TextBox 9"/>
          <p:cNvSpPr txBox="1"/>
          <p:nvPr/>
        </p:nvSpPr>
        <p:spPr>
          <a:xfrm>
            <a:off x="502920" y="566928"/>
            <a:ext cx="10972800" cy="256032"/>
          </a:xfrm>
          <a:prstGeom prst="rect">
            <a:avLst/>
          </a:prstGeom>
          <a:noFill/>
        </p:spPr>
        <p:txBody>
          <a:bodyPr wrap="square" anchor="t" lIns="0" rIns="0" tIns="0" bIns="0">
            <a:spAutoFit/>
          </a:bodyPr>
          <a:lstStyle/>
          <a:p>
            <a:pPr algn="l">
              <a:lnSpc>
                <a:spcPct val="100000"/>
              </a:lnSpc>
            </a:pPr>
            <a:r>
              <a:rPr sz="1100" b="1">
                <a:solidFill>
                  <a:srgbClr val="C00000"/>
                </a:solidFill>
                <a:latin typeface="微软雅黑"/>
                <a:ea typeface="微软雅黑"/>
              </a:rPr>
              <a:t>PART 1 · 产业链全景</a:t>
            </a:r>
          </a:p>
        </p:txBody>
      </p:sp>
      <p:sp>
        <p:nvSpPr>
          <p:cNvPr id="11" name="TextBox 10"/>
          <p:cNvSpPr txBox="1"/>
          <p:nvPr/>
        </p:nvSpPr>
        <p:spPr>
          <a:xfrm>
            <a:off x="502920" y="822960"/>
            <a:ext cx="11247120" cy="502920"/>
          </a:xfrm>
          <a:prstGeom prst="rect">
            <a:avLst/>
          </a:prstGeom>
          <a:noFill/>
        </p:spPr>
        <p:txBody>
          <a:bodyPr wrap="square" anchor="t" lIns="0" rIns="0" tIns="0" bIns="0">
            <a:spAutoFit/>
          </a:bodyPr>
          <a:lstStyle/>
          <a:p>
            <a:pPr algn="l">
              <a:lnSpc>
                <a:spcPct val="100000"/>
              </a:lnSpc>
            </a:pPr>
            <a:r>
              <a:rPr sz="2200" b="1">
                <a:solidFill>
                  <a:srgbClr val="003366"/>
                </a:solidFill>
                <a:latin typeface="微软雅黑"/>
                <a:ea typeface="微软雅黑"/>
              </a:rPr>
              <a:t>官方数据讲产值，平台数据讲“谁在扩产”：五大产业链的人才需求温度计</a:t>
            </a:r>
          </a:p>
        </p:txBody>
      </p:sp>
      <p:graphicFrame>
        <p:nvGraphicFramePr>
          <p:cNvPr id="12" name="Table 11"/>
          <p:cNvGraphicFramePr>
            <a:graphicFrameLocks noGrp="1"/>
          </p:cNvGraphicFramePr>
          <p:nvPr/>
        </p:nvGraphicFramePr>
        <p:xfrm>
          <a:off x="502920" y="1481328"/>
          <a:ext cx="7360919" cy="3346704"/>
        </p:xfrm>
        <a:graphic>
          <a:graphicData uri="http://schemas.openxmlformats.org/drawingml/2006/table">
            <a:tbl>
              <a:tblPr>
                <a:tableStyleId>{5C22544A-7EE6-4342-B048-85BDC9FD1C3A}</a:tableStyleId>
              </a:tblPr>
              <a:tblGrid>
                <a:gridCol w="1417320"/>
                <a:gridCol w="3977639"/>
                <a:gridCol w="1965960"/>
              </a:tblGrid>
              <a:tr h="329184">
                <a:tc>
                  <a:txBody>
                    <a:bodyPr wrap="square"/>
                    <a:lstStyle/>
                    <a:p>
                      <a:pPr algn="l"/>
                      <a:r>
                        <a:rPr sz="1050" b="1">
                          <a:solidFill>
                            <a:srgbClr val="003366"/>
                          </a:solidFill>
                          <a:latin typeface="微软雅黑"/>
                          <a:ea typeface="微软雅黑"/>
                        </a:rPr>
                        <a:t>产业链</a:t>
                      </a:r>
                    </a:p>
                  </a:txBody>
                  <a:tcPr marL="91440" marR="73152" marT="27432" marB="27432" anchor="ctr">
                    <a:solidFill>
                      <a:srgbClr val="F7F7F7"/>
                    </a:solidFill>
                  </a:tcPr>
                </a:tc>
                <a:tc>
                  <a:txBody>
                    <a:bodyPr wrap="square"/>
                    <a:lstStyle/>
                    <a:p>
                      <a:pPr algn="l"/>
                      <a:r>
                        <a:rPr sz="1050" b="1">
                          <a:solidFill>
                            <a:srgbClr val="003366"/>
                          </a:solidFill>
                          <a:latin typeface="微软雅黑"/>
                          <a:ea typeface="微软雅黑"/>
                        </a:rPr>
                        <a:t>链主锚点（公开事实）</a:t>
                      </a:r>
                    </a:p>
                  </a:txBody>
                  <a:tcPr marL="91440" marR="73152" marT="27432" marB="27432" anchor="ctr">
                    <a:solidFill>
                      <a:srgbClr val="F7F7F7"/>
                    </a:solidFill>
                  </a:tcPr>
                </a:tc>
                <a:tc>
                  <a:txBody>
                    <a:bodyPr wrap="square"/>
                    <a:lstStyle/>
                    <a:p>
                      <a:pPr algn="l"/>
                      <a:r>
                        <a:rPr sz="1050" b="1">
                          <a:solidFill>
                            <a:srgbClr val="003366"/>
                          </a:solidFill>
                          <a:latin typeface="微软雅黑"/>
                          <a:ea typeface="微软雅黑"/>
                        </a:rPr>
                        <a:t>专区需求信号</a:t>
                      </a:r>
                    </a:p>
                  </a:txBody>
                  <a:tcPr marL="91440" marR="73152" marT="27432" marB="27432" anchor="ctr">
                    <a:solidFill>
                      <a:srgbClr val="F7F7F7"/>
                    </a:solidFill>
                  </a:tcPr>
                </a:tc>
              </a:tr>
              <a:tr h="603504">
                <a:tc>
                  <a:txBody>
                    <a:bodyPr wrap="square"/>
                    <a:lstStyle/>
                    <a:p>
                      <a:pPr algn="l"/>
                      <a:r>
                        <a:rPr sz="1050" b="1">
                          <a:solidFill>
                            <a:srgbClr val="003366"/>
                          </a:solidFill>
                          <a:latin typeface="微软雅黑"/>
                          <a:ea typeface="微软雅黑"/>
                        </a:rPr>
                        <a:t>智能网联新能源汽车</a:t>
                      </a:r>
                    </a:p>
                  </a:txBody>
                  <a:tcPr marL="91440" marR="73152" marT="27432" marB="27432" anchor="ctr"/>
                </a:tc>
                <a:tc>
                  <a:txBody>
                    <a:bodyPr wrap="square"/>
                    <a:lstStyle/>
                    <a:p>
                      <a:pPr algn="l"/>
                      <a:r>
                        <a:rPr sz="1050" b="0">
                          <a:solidFill>
                            <a:srgbClr val="333333"/>
                          </a:solidFill>
                          <a:latin typeface="微软雅黑"/>
                          <a:ea typeface="微软雅黑"/>
                        </a:rPr>
                        <a:t>比亚迪西安基地 2024 年产 107 万辆、比亚迪全球最大单一基地；链产值目标 3100 亿（2030）</a:t>
                      </a:r>
                    </a:p>
                  </a:txBody>
                  <a:tcPr marL="91440" marR="73152" marT="27432" marB="27432" anchor="ctr"/>
                </a:tc>
                <a:tc>
                  <a:txBody>
                    <a:bodyPr wrap="square"/>
                    <a:lstStyle/>
                    <a:p>
                      <a:pPr algn="l"/>
                      <a:r>
                        <a:rPr sz="1050" b="0">
                          <a:solidFill>
                            <a:srgbClr val="333333"/>
                          </a:solidFill>
                          <a:latin typeface="微软雅黑"/>
                          <a:ea typeface="微软雅黑"/>
                        </a:rPr>
                        <a:t>电气、质量、机械类职位密集</a:t>
                      </a:r>
                    </a:p>
                  </a:txBody>
                  <a:tcPr marL="91440" marR="73152" marT="27432" marB="27432" anchor="ctr"/>
                </a:tc>
              </a:tr>
              <a:tr h="603504">
                <a:tc>
                  <a:txBody>
                    <a:bodyPr wrap="square"/>
                    <a:lstStyle/>
                    <a:p>
                      <a:pPr algn="l"/>
                      <a:r>
                        <a:rPr sz="1050" b="1">
                          <a:solidFill>
                            <a:srgbClr val="003366"/>
                          </a:solidFill>
                          <a:latin typeface="微软雅黑"/>
                          <a:ea typeface="微软雅黑"/>
                        </a:rPr>
                        <a:t>航空装备</a:t>
                      </a:r>
                    </a:p>
                  </a:txBody>
                  <a:tcPr marL="91440" marR="73152" marT="27432" marB="27432" anchor="ctr"/>
                </a:tc>
                <a:tc>
                  <a:txBody>
                    <a:bodyPr wrap="square"/>
                    <a:lstStyle/>
                    <a:p>
                      <a:pPr algn="l"/>
                      <a:r>
                        <a:rPr sz="1050" b="0">
                          <a:solidFill>
                            <a:srgbClr val="333333"/>
                          </a:solidFill>
                          <a:latin typeface="微软雅黑"/>
                          <a:ea typeface="微软雅黑"/>
                        </a:rPr>
                        <a:t>阎良：亚洲最大航空产业集聚区，覆盖设计研发到整机制造全链条</a:t>
                      </a:r>
                    </a:p>
                  </a:txBody>
                  <a:tcPr marL="91440" marR="73152" marT="27432" marB="27432" anchor="ctr"/>
                </a:tc>
                <a:tc>
                  <a:txBody>
                    <a:bodyPr wrap="square"/>
                    <a:lstStyle/>
                    <a:p>
                      <a:pPr algn="l"/>
                      <a:r>
                        <a:rPr sz="1050" b="0">
                          <a:solidFill>
                            <a:srgbClr val="333333"/>
                          </a:solidFill>
                          <a:latin typeface="微软雅黑"/>
                          <a:ea typeface="微软雅黑"/>
                        </a:rPr>
                        <a:t>硬件、嵌入式、FPGA 需求稳定</a:t>
                      </a:r>
                    </a:p>
                  </a:txBody>
                  <a:tcPr marL="91440" marR="73152" marT="27432" marB="27432" anchor="ctr"/>
                </a:tc>
              </a:tr>
              <a:tr h="603504">
                <a:tc>
                  <a:txBody>
                    <a:bodyPr wrap="square"/>
                    <a:lstStyle/>
                    <a:p>
                      <a:pPr algn="l"/>
                      <a:r>
                        <a:rPr sz="1050" b="1">
                          <a:solidFill>
                            <a:srgbClr val="003366"/>
                          </a:solidFill>
                          <a:latin typeface="微软雅黑"/>
                          <a:ea typeface="微软雅黑"/>
                        </a:rPr>
                        <a:t>输变电 / 电气</a:t>
                      </a:r>
                    </a:p>
                  </a:txBody>
                  <a:tcPr marL="91440" marR="73152" marT="27432" marB="27432" anchor="ctr"/>
                </a:tc>
                <a:tc>
                  <a:txBody>
                    <a:bodyPr wrap="square"/>
                    <a:lstStyle/>
                    <a:p>
                      <a:pPr algn="l"/>
                      <a:r>
                        <a:rPr sz="1050" b="0">
                          <a:solidFill>
                            <a:srgbClr val="333333"/>
                          </a:solidFill>
                          <a:latin typeface="微软雅黑"/>
                          <a:ea typeface="微软雅黑"/>
                        </a:rPr>
                        <a:t>中国西电：唯一以完整输变配电为主业的央企，特高压输变电全球领跑</a:t>
                      </a:r>
                    </a:p>
                  </a:txBody>
                  <a:tcPr marL="91440" marR="73152" marT="27432" marB="27432" anchor="ctr"/>
                </a:tc>
                <a:tc>
                  <a:txBody>
                    <a:bodyPr wrap="square"/>
                    <a:lstStyle/>
                    <a:p>
                      <a:pPr algn="l"/>
                      <a:r>
                        <a:rPr sz="1050" b="0">
                          <a:solidFill>
                            <a:srgbClr val="333333"/>
                          </a:solidFill>
                          <a:latin typeface="微软雅黑"/>
                          <a:ea typeface="微软雅黑"/>
                        </a:rPr>
                        <a:t>电气/自动化 95 个，西门子标签×51</a:t>
                      </a:r>
                    </a:p>
                  </a:txBody>
                  <a:tcPr marL="91440" marR="73152" marT="27432" marB="27432" anchor="ctr"/>
                </a:tc>
              </a:tr>
              <a:tr h="603504">
                <a:tc>
                  <a:txBody>
                    <a:bodyPr wrap="square"/>
                    <a:lstStyle/>
                    <a:p>
                      <a:pPr algn="l"/>
                      <a:r>
                        <a:rPr sz="1050" b="1">
                          <a:solidFill>
                            <a:srgbClr val="003366"/>
                          </a:solidFill>
                          <a:latin typeface="微软雅黑"/>
                          <a:ea typeface="微软雅黑"/>
                        </a:rPr>
                        <a:t>半导体 / 电子信息</a:t>
                      </a:r>
                    </a:p>
                  </a:txBody>
                  <a:tcPr marL="91440" marR="73152" marT="27432" marB="27432" anchor="ctr"/>
                </a:tc>
                <a:tc>
                  <a:txBody>
                    <a:bodyPr wrap="square"/>
                    <a:lstStyle/>
                    <a:p>
                      <a:pPr algn="l"/>
                      <a:r>
                        <a:rPr sz="1050" b="0">
                          <a:solidFill>
                            <a:srgbClr val="333333"/>
                          </a:solidFill>
                          <a:latin typeface="微软雅黑"/>
                          <a:ea typeface="微软雅黑"/>
                        </a:rPr>
                        <a:t>奕斯伟、华天科技等持续扩招，材料、封测环节并进</a:t>
                      </a:r>
                    </a:p>
                  </a:txBody>
                  <a:tcPr marL="91440" marR="73152" marT="27432" marB="27432" anchor="ctr"/>
                </a:tc>
                <a:tc>
                  <a:txBody>
                    <a:bodyPr wrap="square"/>
                    <a:lstStyle/>
                    <a:p>
                      <a:pPr algn="l"/>
                      <a:r>
                        <a:rPr sz="1050" b="0">
                          <a:solidFill>
                            <a:srgbClr val="333333"/>
                          </a:solidFill>
                          <a:latin typeface="微软雅黑"/>
                          <a:ea typeface="微软雅黑"/>
                        </a:rPr>
                        <a:t>芯片类 71 个，嵌入式 25 家同抢</a:t>
                      </a:r>
                    </a:p>
                  </a:txBody>
                  <a:tcPr marL="91440" marR="73152" marT="27432" marB="27432" anchor="ctr"/>
                </a:tc>
              </a:tr>
              <a:tr h="603504">
                <a:tc>
                  <a:txBody>
                    <a:bodyPr wrap="square"/>
                    <a:lstStyle/>
                    <a:p>
                      <a:pPr algn="l"/>
                      <a:r>
                        <a:rPr sz="1050" b="1">
                          <a:solidFill>
                            <a:srgbClr val="003366"/>
                          </a:solidFill>
                          <a:latin typeface="微软雅黑"/>
                          <a:ea typeface="微软雅黑"/>
                        </a:rPr>
                        <a:t>工业自动化 / 轨交</a:t>
                      </a:r>
                    </a:p>
                  </a:txBody>
                  <a:tcPr marL="91440" marR="73152" marT="27432" marB="27432" anchor="ctr"/>
                </a:tc>
                <a:tc>
                  <a:txBody>
                    <a:bodyPr wrap="square"/>
                    <a:lstStyle/>
                    <a:p>
                      <a:pPr algn="l"/>
                      <a:r>
                        <a:rPr sz="1050" b="0">
                          <a:solidFill>
                            <a:srgbClr val="333333"/>
                          </a:solidFill>
                          <a:latin typeface="微软雅黑"/>
                          <a:ea typeface="微软雅黑"/>
                        </a:rPr>
                        <a:t>和利时、三一居专区在招前列，产线改造需求旺盛</a:t>
                      </a:r>
                    </a:p>
                  </a:txBody>
                  <a:tcPr marL="91440" marR="73152" marT="27432" marB="27432" anchor="ctr"/>
                </a:tc>
                <a:tc>
                  <a:txBody>
                    <a:bodyPr wrap="square"/>
                    <a:lstStyle/>
                    <a:p>
                      <a:pPr algn="l"/>
                      <a:r>
                        <a:rPr sz="1050" b="0">
                          <a:solidFill>
                            <a:srgbClr val="333333"/>
                          </a:solidFill>
                          <a:latin typeface="微软雅黑"/>
                          <a:ea typeface="微软雅黑"/>
                        </a:rPr>
                        <a:t>PLC、自动化职位持续增长</a:t>
                      </a:r>
                    </a:p>
                  </a:txBody>
                  <a:tcPr marL="91440" marR="73152" marT="27432" marB="27432" anchor="ctr"/>
                </a:tc>
              </a:tr>
            </a:tbl>
          </a:graphicData>
        </a:graphic>
      </p:graphicFrame>
      <p:sp>
        <p:nvSpPr>
          <p:cNvPr id="13" name="TextBox 12"/>
          <p:cNvSpPr txBox="1"/>
          <p:nvPr/>
        </p:nvSpPr>
        <p:spPr>
          <a:xfrm>
            <a:off x="502920" y="5138928"/>
            <a:ext cx="7360920" cy="457200"/>
          </a:xfrm>
          <a:prstGeom prst="rect">
            <a:avLst/>
          </a:prstGeom>
          <a:noFill/>
        </p:spPr>
        <p:txBody>
          <a:bodyPr wrap="square" anchor="t" lIns="0" rIns="0" tIns="0" bIns="0">
            <a:spAutoFit/>
          </a:bodyPr>
          <a:lstStyle/>
          <a:p>
            <a:pPr algn="l">
              <a:lnSpc>
                <a:spcPct val="120000"/>
              </a:lnSpc>
            </a:pPr>
            <a:r>
              <a:rPr sz="950" b="0">
                <a:solidFill>
                  <a:srgbClr val="999999"/>
                </a:solidFill>
                <a:latin typeface="微软雅黑"/>
                <a:ea typeface="微软雅黑"/>
              </a:rPr>
              <a:t>政策背景：陕西深入实施“链长制”，2024 年 34 条重点产业链产值占规上工业 75.3%（省政府发布会）。</a:t>
            </a:r>
          </a:p>
        </p:txBody>
      </p:sp>
      <p:sp>
        <p:nvSpPr>
          <p:cNvPr id="14" name="TextBox 13"/>
          <p:cNvSpPr txBox="1"/>
          <p:nvPr/>
        </p:nvSpPr>
        <p:spPr>
          <a:xfrm>
            <a:off x="8092440" y="1481328"/>
            <a:ext cx="3611880" cy="274320"/>
          </a:xfrm>
          <a:prstGeom prst="rect">
            <a:avLst/>
          </a:prstGeom>
          <a:noFill/>
        </p:spPr>
        <p:txBody>
          <a:bodyPr wrap="square" anchor="t" lIns="0" rIns="0" tIns="0" bIns="0">
            <a:spAutoFit/>
          </a:bodyPr>
          <a:lstStyle/>
          <a:p>
            <a:pPr algn="l">
              <a:lnSpc>
                <a:spcPct val="100000"/>
              </a:lnSpc>
            </a:pPr>
            <a:r>
              <a:rPr sz="1250" b="1">
                <a:solidFill>
                  <a:srgbClr val="003366"/>
                </a:solidFill>
                <a:latin typeface="微软雅黑"/>
                <a:ea typeface="微软雅黑"/>
              </a:rPr>
              <a:t>平台独有三个读数</a:t>
            </a:r>
          </a:p>
        </p:txBody>
      </p:sp>
      <p:sp>
        <p:nvSpPr>
          <p:cNvPr id="15" name="Rounded Rectangle 14"/>
          <p:cNvSpPr/>
          <p:nvPr/>
        </p:nvSpPr>
        <p:spPr>
          <a:xfrm>
            <a:off x="8092440" y="1828800"/>
            <a:ext cx="3611880" cy="969264"/>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8092440" y="1828800"/>
            <a:ext cx="64008" cy="969264"/>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8302752" y="1911096"/>
            <a:ext cx="3291840" cy="219456"/>
          </a:xfrm>
          <a:prstGeom prst="rect">
            <a:avLst/>
          </a:prstGeom>
          <a:noFill/>
        </p:spPr>
        <p:txBody>
          <a:bodyPr wrap="square" anchor="t" lIns="0" rIns="0" tIns="0" bIns="0">
            <a:spAutoFit/>
          </a:bodyPr>
          <a:lstStyle/>
          <a:p>
            <a:pPr algn="l">
              <a:lnSpc>
                <a:spcPct val="100000"/>
              </a:lnSpc>
            </a:pPr>
            <a:r>
              <a:rPr sz="1100" b="1">
                <a:solidFill>
                  <a:srgbClr val="003366"/>
                </a:solidFill>
                <a:latin typeface="微软雅黑"/>
                <a:ea typeface="微软雅黑"/>
              </a:rPr>
              <a:t>信号① 扩产温度计</a:t>
            </a:r>
          </a:p>
        </p:txBody>
      </p:sp>
      <p:sp>
        <p:nvSpPr>
          <p:cNvPr id="18" name="TextBox 17"/>
          <p:cNvSpPr txBox="1"/>
          <p:nvPr/>
        </p:nvSpPr>
        <p:spPr>
          <a:xfrm>
            <a:off x="8302752" y="2148840"/>
            <a:ext cx="3291840" cy="566928"/>
          </a:xfrm>
          <a:prstGeom prst="rect">
            <a:avLst/>
          </a:prstGeom>
          <a:noFill/>
        </p:spPr>
        <p:txBody>
          <a:bodyPr wrap="square" anchor="t" lIns="0" rIns="0" tIns="0" bIns="0">
            <a:spAutoFit/>
          </a:bodyPr>
          <a:lstStyle/>
          <a:p>
            <a:pPr algn="l">
              <a:lnSpc>
                <a:spcPct val="112000"/>
              </a:lnSpc>
            </a:pPr>
            <a:r>
              <a:rPr sz="950" b="0">
                <a:solidFill>
                  <a:srgbClr val="444444"/>
                </a:solidFill>
                <a:latin typeface="微软雅黑"/>
                <a:ea typeface="微软雅黑"/>
              </a:rPr>
              <a:t>质量类岗位 123 个居首——多数企业正从“建产线”转向“量产与体系化”（平台解读，供参考）。</a:t>
            </a:r>
          </a:p>
        </p:txBody>
      </p:sp>
      <p:sp>
        <p:nvSpPr>
          <p:cNvPr id="19" name="Rounded Rectangle 18"/>
          <p:cNvSpPr/>
          <p:nvPr/>
        </p:nvSpPr>
        <p:spPr>
          <a:xfrm>
            <a:off x="8092440" y="2907791"/>
            <a:ext cx="3611880" cy="969264"/>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8092440" y="2907791"/>
            <a:ext cx="64008" cy="969264"/>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8302752" y="2990087"/>
            <a:ext cx="3291840" cy="219456"/>
          </a:xfrm>
          <a:prstGeom prst="rect">
            <a:avLst/>
          </a:prstGeom>
          <a:noFill/>
        </p:spPr>
        <p:txBody>
          <a:bodyPr wrap="square" anchor="t" lIns="0" rIns="0" tIns="0" bIns="0">
            <a:spAutoFit/>
          </a:bodyPr>
          <a:lstStyle/>
          <a:p>
            <a:pPr algn="l">
              <a:lnSpc>
                <a:spcPct val="100000"/>
              </a:lnSpc>
            </a:pPr>
            <a:r>
              <a:rPr sz="1100" b="1">
                <a:solidFill>
                  <a:srgbClr val="003366"/>
                </a:solidFill>
                <a:latin typeface="微软雅黑"/>
                <a:ea typeface="微软雅黑"/>
              </a:rPr>
              <a:t>信号② 主战场在中腰部</a:t>
            </a:r>
          </a:p>
        </p:txBody>
      </p:sp>
      <p:sp>
        <p:nvSpPr>
          <p:cNvPr id="22" name="TextBox 21"/>
          <p:cNvSpPr txBox="1"/>
          <p:nvPr/>
        </p:nvSpPr>
        <p:spPr>
          <a:xfrm>
            <a:off x="8302752" y="3227831"/>
            <a:ext cx="3291840" cy="566928"/>
          </a:xfrm>
          <a:prstGeom prst="rect">
            <a:avLst/>
          </a:prstGeom>
          <a:noFill/>
        </p:spPr>
        <p:txBody>
          <a:bodyPr wrap="square" anchor="t" lIns="0" rIns="0" tIns="0" bIns="0">
            <a:spAutoFit/>
          </a:bodyPr>
          <a:lstStyle/>
          <a:p>
            <a:pPr algn="l">
              <a:lnSpc>
                <a:spcPct val="112000"/>
              </a:lnSpc>
            </a:pPr>
            <a:r>
              <a:rPr sz="950" b="0">
                <a:solidFill>
                  <a:srgbClr val="444444"/>
                </a:solidFill>
                <a:latin typeface="微软雅黑"/>
                <a:ea typeface="微软雅黑"/>
              </a:rPr>
              <a:t>TOP 8 企业仅占 11.2% 职位，七成来自 300 人以下中小企业——抢人大战在链上中腰部，不在链主。</a:t>
            </a:r>
          </a:p>
        </p:txBody>
      </p:sp>
      <p:sp>
        <p:nvSpPr>
          <p:cNvPr id="23" name="Rounded Rectangle 22"/>
          <p:cNvSpPr/>
          <p:nvPr/>
        </p:nvSpPr>
        <p:spPr>
          <a:xfrm>
            <a:off x="8092440" y="3986783"/>
            <a:ext cx="3611880" cy="969264"/>
          </a:xfrm>
          <a:prstGeom prst="roundRect">
            <a:avLst>
              <a:gd name="adj" fmla="val 8000"/>
            </a:avLst>
          </a:prstGeom>
          <a:solidFill>
            <a:srgbClr val="FFFFFF"/>
          </a:solidFill>
          <a:ln w="12700">
            <a:solidFill>
              <a:srgbClr val="E4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Rectangle 23"/>
          <p:cNvSpPr/>
          <p:nvPr/>
        </p:nvSpPr>
        <p:spPr>
          <a:xfrm>
            <a:off x="8092440" y="3986783"/>
            <a:ext cx="64008" cy="969264"/>
          </a:xfrm>
          <a:prstGeom prst="rect">
            <a:avLst/>
          </a:prstGeom>
          <a:solidFill>
            <a:srgbClr val="B886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8302752" y="4069079"/>
            <a:ext cx="3291840" cy="219456"/>
          </a:xfrm>
          <a:prstGeom prst="rect">
            <a:avLst/>
          </a:prstGeom>
          <a:noFill/>
        </p:spPr>
        <p:txBody>
          <a:bodyPr wrap="square" anchor="t" lIns="0" rIns="0" tIns="0" bIns="0">
            <a:spAutoFit/>
          </a:bodyPr>
          <a:lstStyle/>
          <a:p>
            <a:pPr algn="l">
              <a:lnSpc>
                <a:spcPct val="100000"/>
              </a:lnSpc>
            </a:pPr>
            <a:r>
              <a:rPr sz="1100" b="1">
                <a:solidFill>
                  <a:srgbClr val="003366"/>
                </a:solidFill>
                <a:latin typeface="微软雅黑"/>
                <a:ea typeface="微软雅黑"/>
              </a:rPr>
              <a:t>信号③ 人才跨链流动</a:t>
            </a:r>
          </a:p>
        </p:txBody>
      </p:sp>
      <p:sp>
        <p:nvSpPr>
          <p:cNvPr id="26" name="TextBox 25"/>
          <p:cNvSpPr txBox="1"/>
          <p:nvPr/>
        </p:nvSpPr>
        <p:spPr>
          <a:xfrm>
            <a:off x="8302752" y="4306823"/>
            <a:ext cx="3291840" cy="566928"/>
          </a:xfrm>
          <a:prstGeom prst="rect">
            <a:avLst/>
          </a:prstGeom>
          <a:noFill/>
        </p:spPr>
        <p:txBody>
          <a:bodyPr wrap="square" anchor="t" lIns="0" rIns="0" tIns="0" bIns="0">
            <a:spAutoFit/>
          </a:bodyPr>
          <a:lstStyle/>
          <a:p>
            <a:pPr algn="l">
              <a:lnSpc>
                <a:spcPct val="112000"/>
              </a:lnSpc>
            </a:pPr>
            <a:r>
              <a:rPr sz="950" b="0">
                <a:solidFill>
                  <a:srgbClr val="444444"/>
                </a:solidFill>
                <a:latin typeface="微软雅黑"/>
                <a:ea typeface="微软雅黑"/>
              </a:rPr>
              <a:t>同一个嵌入式工程师被新能源、半导体、军工电子同时需要——跨链竞争，响应速度定胜负。</a:t>
            </a:r>
          </a:p>
        </p:txBody>
      </p:sp>
      <p:sp>
        <p:nvSpPr>
          <p:cNvPr id="27" name="Rectangle 26"/>
          <p:cNvSpPr/>
          <p:nvPr/>
        </p:nvSpPr>
        <p:spPr>
          <a:xfrm>
            <a:off x="502920" y="5440680"/>
            <a:ext cx="54864" cy="566928"/>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ounded Rectangle 27"/>
          <p:cNvSpPr/>
          <p:nvPr/>
        </p:nvSpPr>
        <p:spPr>
          <a:xfrm>
            <a:off x="557784" y="5440680"/>
            <a:ext cx="11128248" cy="566928"/>
          </a:xfrm>
          <a:prstGeom prst="roundRect">
            <a:avLst>
              <a:gd name="adj" fmla="val 80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777240" y="5513832"/>
            <a:ext cx="10789920" cy="457200"/>
          </a:xfrm>
          <a:prstGeom prst="rect">
            <a:avLst/>
          </a:prstGeom>
          <a:noFill/>
        </p:spPr>
        <p:txBody>
          <a:bodyPr wrap="square" anchor="ctr" lIns="0" rIns="0" tIns="0" bIns="0">
            <a:spAutoFit/>
          </a:bodyPr>
          <a:lstStyle/>
          <a:p>
            <a:pPr algn="l">
              <a:lnSpc>
                <a:spcPct val="115000"/>
              </a:lnSpc>
            </a:pPr>
            <a:r>
              <a:rPr sz="1200" b="1">
                <a:solidFill>
                  <a:srgbClr val="003366"/>
                </a:solidFill>
                <a:latin typeface="微软雅黑"/>
                <a:ea typeface="微软雅黑"/>
              </a:rPr>
              <a:t>对在座企业的含义：</a:t>
            </a:r>
            <a:r>
              <a:rPr sz="1200" b="0">
                <a:solidFill>
                  <a:srgbClr val="333333"/>
                </a:solidFill>
                <a:latin typeface="微软雅黑"/>
                <a:ea typeface="微软雅黑"/>
              </a:rPr>
              <a:t>别只盯着本行业的竞争对手——你的人才对手可能是隔壁产业链的企业。</a:t>
            </a:r>
            <a:r>
              <a:rPr sz="1200" b="1">
                <a:solidFill>
                  <a:srgbClr val="C00000"/>
                </a:solidFill>
                <a:latin typeface="微软雅黑"/>
                <a:ea typeface="微软雅黑"/>
              </a:rPr>
              <a:t>先读懂温度计，才能提前锁定人才</a:t>
            </a:r>
            <a:r>
              <a:rPr sz="1200" b="0">
                <a:solidFill>
                  <a:srgbClr val="333333"/>
                </a:solidFill>
                <a:latin typeface="微软雅黑"/>
                <a:ea typeface="微软雅黑"/>
              </a:rPr>
              <a:t>；下一页看这五条链的人具体分布在哪。</a:t>
            </a:r>
          </a:p>
        </p:txBody>
      </p:sp>
      <p:sp>
        <p:nvSpPr>
          <p:cNvPr id="30" name="TextBox 29"/>
          <p:cNvSpPr txBox="1"/>
          <p:nvPr/>
        </p:nvSpPr>
        <p:spPr>
          <a:xfrm>
            <a:off x="502920" y="6053328"/>
            <a:ext cx="11183112" cy="320040"/>
          </a:xfrm>
          <a:prstGeom prst="rect">
            <a:avLst/>
          </a:prstGeom>
          <a:noFill/>
        </p:spPr>
        <p:txBody>
          <a:bodyPr wrap="square" anchor="t" lIns="0" rIns="0" tIns="0" bIns="0">
            <a:spAutoFit/>
          </a:bodyPr>
          <a:lstStyle/>
          <a:p>
            <a:pPr algn="l">
              <a:lnSpc>
                <a:spcPct val="100000"/>
              </a:lnSpc>
            </a:pPr>
            <a:r>
              <a:rPr sz="850" b="0">
                <a:solidFill>
                  <a:srgbClr val="999999"/>
                </a:solidFill>
                <a:latin typeface="微软雅黑"/>
                <a:ea typeface="微软雅黑"/>
              </a:rPr>
              <a:t>产业事实：华商网（2025.10）、国资委/经济参考报、新华网；政策：陕西省政府新闻发布会（2025.11，2024 年数据）；平台数据：智联专区实时统计（2026-08-17）。</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4572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502920" y="164592"/>
            <a:ext cx="310896" cy="310896"/>
          </a:xfrm>
          <a:prstGeom prst="roundRect">
            <a:avLst>
              <a:gd name="adj" fmla="val 8000"/>
            </a:avLst>
          </a:prstGeom>
          <a:solidFill>
            <a:srgbClr val="1A6DFF"/>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0" rIns="0" tIns="0" bIns="0"/>
          <a:lstStyle/>
          <a:p>
            <a:pPr algn="ctr"/>
            <a:r>
              <a:rPr sz="1600" b="1">
                <a:solidFill>
                  <a:srgbClr val="FFFFFF"/>
                </a:solidFill>
                <a:latin typeface="微软雅黑"/>
              </a:rPr>
              <a:t>Z</a:t>
            </a:r>
          </a:p>
        </p:txBody>
      </p:sp>
      <p:sp>
        <p:nvSpPr>
          <p:cNvPr id="4" name="TextBox 3"/>
          <p:cNvSpPr txBox="1"/>
          <p:nvPr/>
        </p:nvSpPr>
        <p:spPr>
          <a:xfrm>
            <a:off x="923544" y="146304"/>
            <a:ext cx="2194560" cy="384048"/>
          </a:xfrm>
          <a:prstGeom prst="rect">
            <a:avLst/>
          </a:prstGeom>
          <a:noFill/>
        </p:spPr>
        <p:txBody>
          <a:bodyPr wrap="square" anchor="ctr" lIns="0" rIns="0" tIns="0" bIns="0">
            <a:spAutoFit/>
          </a:bodyPr>
          <a:lstStyle/>
          <a:p>
            <a:pPr algn="l">
              <a:lnSpc>
                <a:spcPct val="100000"/>
              </a:lnSpc>
            </a:pPr>
            <a:r>
              <a:rPr sz="1500" b="1">
                <a:solidFill>
                  <a:srgbClr val="003366"/>
                </a:solidFill>
                <a:latin typeface="微软雅黑"/>
                <a:ea typeface="微软雅黑"/>
              </a:rPr>
              <a:t>智联招聘</a:t>
            </a:r>
          </a:p>
        </p:txBody>
      </p:sp>
      <p:sp>
        <p:nvSpPr>
          <p:cNvPr id="5" name="TextBox 4"/>
          <p:cNvSpPr txBox="1"/>
          <p:nvPr/>
        </p:nvSpPr>
        <p:spPr>
          <a:xfrm>
            <a:off x="923544" y="384048"/>
            <a:ext cx="2194560" cy="146304"/>
          </a:xfrm>
          <a:prstGeom prst="rect">
            <a:avLst/>
          </a:prstGeom>
          <a:noFill/>
        </p:spPr>
        <p:txBody>
          <a:bodyPr wrap="square" anchor="t" lIns="0" rIns="0" tIns="0" bIns="0">
            <a:spAutoFit/>
          </a:bodyPr>
          <a:lstStyle/>
          <a:p>
            <a:pPr algn="l">
              <a:lnSpc>
                <a:spcPct val="100000"/>
              </a:lnSpc>
            </a:pPr>
            <a:r>
              <a:rPr sz="700" b="0">
                <a:solidFill>
                  <a:srgbClr val="999999"/>
                </a:solidFill>
                <a:latin typeface="微软雅黑"/>
                <a:ea typeface="微软雅黑"/>
              </a:rPr>
              <a:t>ZHAOPIN.COM</a:t>
            </a:r>
          </a:p>
        </p:txBody>
      </p:sp>
      <p:sp>
        <p:nvSpPr>
          <p:cNvPr id="6" name="TextBox 5"/>
          <p:cNvSpPr txBox="1"/>
          <p:nvPr/>
        </p:nvSpPr>
        <p:spPr>
          <a:xfrm>
            <a:off x="8503920" y="201168"/>
            <a:ext cx="3200400" cy="274320"/>
          </a:xfrm>
          <a:prstGeom prst="rect">
            <a:avLst/>
          </a:prstGeom>
          <a:noFill/>
        </p:spPr>
        <p:txBody>
          <a:bodyPr wrap="square" anchor="t" lIns="0" rIns="0" tIns="0" bIns="0">
            <a:spAutoFit/>
          </a:bodyPr>
          <a:lstStyle/>
          <a:p>
            <a:pPr algn="r">
              <a:lnSpc>
                <a:spcPct val="100000"/>
              </a:lnSpc>
            </a:pPr>
            <a:r>
              <a:rPr sz="1000" b="0">
                <a:solidFill>
                  <a:srgbClr val="999999"/>
                </a:solidFill>
                <a:latin typeface="微软雅黑"/>
                <a:ea typeface="微软雅黑"/>
              </a:rPr>
              <a:t>高端装备与智能制造专场 · 西安</a:t>
            </a:r>
          </a:p>
        </p:txBody>
      </p:sp>
      <p:sp>
        <p:nvSpPr>
          <p:cNvPr id="7" name="Rectangle 6"/>
          <p:cNvSpPr/>
          <p:nvPr/>
        </p:nvSpPr>
        <p:spPr>
          <a:xfrm>
            <a:off x="502920" y="6419088"/>
            <a:ext cx="11183112" cy="9525"/>
          </a:xfrm>
          <a:prstGeom prst="rect">
            <a:avLst/>
          </a:prstGeom>
          <a:solidFill>
            <a:srgbClr val="E4E7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492240"/>
            <a:ext cx="8229600" cy="274320"/>
          </a:xfrm>
          <a:prstGeom prst="rect">
            <a:avLst/>
          </a:prstGeom>
          <a:noFill/>
        </p:spPr>
        <p:txBody>
          <a:bodyPr wrap="square" anchor="t" lIns="0" rIns="0" tIns="0" bIns="0">
            <a:spAutoFit/>
          </a:bodyPr>
          <a:lstStyle/>
          <a:p>
            <a:pPr algn="l">
              <a:lnSpc>
                <a:spcPct val="100000"/>
              </a:lnSpc>
            </a:pPr>
            <a:r>
              <a:rPr sz="850" b="0">
                <a:solidFill>
                  <a:srgbClr val="999999"/>
                </a:solidFill>
                <a:latin typeface="微软雅黑"/>
                <a:ea typeface="微软雅黑"/>
              </a:rPr>
              <a:t>智联招聘西安分公司 ｜ 客户交流资料 · 数据截至 2026-08-17</a:t>
            </a:r>
          </a:p>
        </p:txBody>
      </p:sp>
      <p:sp>
        <p:nvSpPr>
          <p:cNvPr id="9" name="TextBox 8"/>
          <p:cNvSpPr txBox="1"/>
          <p:nvPr/>
        </p:nvSpPr>
        <p:spPr>
          <a:xfrm>
            <a:off x="10515600" y="6492240"/>
            <a:ext cx="1170432" cy="274320"/>
          </a:xfrm>
          <a:prstGeom prst="rect">
            <a:avLst/>
          </a:prstGeom>
          <a:noFill/>
        </p:spPr>
        <p:txBody>
          <a:bodyPr wrap="square" anchor="t" lIns="0" rIns="0" tIns="0" bIns="0">
            <a:spAutoFit/>
          </a:bodyPr>
          <a:lstStyle/>
          <a:p>
            <a:pPr algn="r">
              <a:lnSpc>
                <a:spcPct val="100000"/>
              </a:lnSpc>
            </a:pPr>
            <a:r>
              <a:rPr sz="900" b="1">
                <a:solidFill>
                  <a:srgbClr val="003366"/>
                </a:solidFill>
                <a:latin typeface="微软雅黑"/>
                <a:ea typeface="微软雅黑"/>
              </a:rPr>
              <a:t>7 / 23</a:t>
            </a:r>
          </a:p>
        </p:txBody>
      </p:sp>
      <p:sp>
        <p:nvSpPr>
          <p:cNvPr id="10" name="TextBox 9"/>
          <p:cNvSpPr txBox="1"/>
          <p:nvPr/>
        </p:nvSpPr>
        <p:spPr>
          <a:xfrm>
            <a:off x="502920" y="566928"/>
            <a:ext cx="10972800" cy="256032"/>
          </a:xfrm>
          <a:prstGeom prst="rect">
            <a:avLst/>
          </a:prstGeom>
          <a:noFill/>
        </p:spPr>
        <p:txBody>
          <a:bodyPr wrap="square" anchor="t" lIns="0" rIns="0" tIns="0" bIns="0">
            <a:spAutoFit/>
          </a:bodyPr>
          <a:lstStyle/>
          <a:p>
            <a:pPr algn="l">
              <a:lnSpc>
                <a:spcPct val="100000"/>
              </a:lnSpc>
            </a:pPr>
            <a:r>
              <a:rPr sz="1100" b="1">
                <a:solidFill>
                  <a:srgbClr val="C00000"/>
                </a:solidFill>
                <a:latin typeface="微软雅黑"/>
                <a:ea typeface="微软雅黑"/>
              </a:rPr>
              <a:t>PART 1 · 企业版图</a:t>
            </a:r>
          </a:p>
        </p:txBody>
      </p:sp>
      <p:sp>
        <p:nvSpPr>
          <p:cNvPr id="11" name="TextBox 10"/>
          <p:cNvSpPr txBox="1"/>
          <p:nvPr/>
        </p:nvSpPr>
        <p:spPr>
          <a:xfrm>
            <a:off x="502920" y="822960"/>
            <a:ext cx="11247120" cy="502920"/>
          </a:xfrm>
          <a:prstGeom prst="rect">
            <a:avLst/>
          </a:prstGeom>
          <a:noFill/>
        </p:spPr>
        <p:txBody>
          <a:bodyPr wrap="square" anchor="t" lIns="0" rIns="0" tIns="0" bIns="0">
            <a:spAutoFit/>
          </a:bodyPr>
          <a:lstStyle/>
          <a:p>
            <a:pPr algn="l">
              <a:lnSpc>
                <a:spcPct val="100000"/>
              </a:lnSpc>
            </a:pPr>
            <a:r>
              <a:rPr sz="2200" b="1">
                <a:solidFill>
                  <a:srgbClr val="003366"/>
                </a:solidFill>
                <a:latin typeface="微软雅黑"/>
                <a:ea typeface="微软雅黑"/>
              </a:rPr>
              <a:t>410 家企业同池竞争：七成职位来自 300 人以下中小企业</a:t>
            </a:r>
          </a:p>
        </p:txBody>
      </p:sp>
      <p:sp>
        <p:nvSpPr>
          <p:cNvPr id="12" name="TextBox 11"/>
          <p:cNvSpPr txBox="1"/>
          <p:nvPr/>
        </p:nvSpPr>
        <p:spPr>
          <a:xfrm>
            <a:off x="502920" y="1481328"/>
            <a:ext cx="5486400" cy="274320"/>
          </a:xfrm>
          <a:prstGeom prst="rect">
            <a:avLst/>
          </a:prstGeom>
          <a:noFill/>
        </p:spPr>
        <p:txBody>
          <a:bodyPr wrap="square" anchor="t" lIns="0" rIns="0" tIns="0" bIns="0">
            <a:spAutoFit/>
          </a:bodyPr>
          <a:lstStyle/>
          <a:p>
            <a:pPr algn="l">
              <a:lnSpc>
                <a:spcPct val="100000"/>
              </a:lnSpc>
            </a:pPr>
            <a:r>
              <a:rPr sz="1250" b="1">
                <a:solidFill>
                  <a:srgbClr val="003366"/>
                </a:solidFill>
                <a:latin typeface="微软雅黑"/>
                <a:ea typeface="微软雅黑"/>
              </a:rPr>
              <a:t>在招职位的企业规模结构（共 883 个职位）</a:t>
            </a:r>
          </a:p>
        </p:txBody>
      </p:sp>
      <p:sp>
        <p:nvSpPr>
          <p:cNvPr id="13" name="TextBox 12"/>
          <p:cNvSpPr txBox="1"/>
          <p:nvPr/>
        </p:nvSpPr>
        <p:spPr>
          <a:xfrm>
            <a:off x="502920" y="1833372"/>
            <a:ext cx="164592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20-99人</a:t>
            </a:r>
          </a:p>
        </p:txBody>
      </p:sp>
      <p:sp>
        <p:nvSpPr>
          <p:cNvPr id="14" name="Rectangle 13"/>
          <p:cNvSpPr/>
          <p:nvPr/>
        </p:nvSpPr>
        <p:spPr>
          <a:xfrm>
            <a:off x="2258568" y="1847088"/>
            <a:ext cx="274320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2258568" y="1847088"/>
            <a:ext cx="2743200" cy="219456"/>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5111496" y="1833372"/>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325 个 · 36.8%</a:t>
            </a:r>
          </a:p>
        </p:txBody>
      </p:sp>
      <p:sp>
        <p:nvSpPr>
          <p:cNvPr id="17" name="TextBox 16"/>
          <p:cNvSpPr txBox="1"/>
          <p:nvPr/>
        </p:nvSpPr>
        <p:spPr>
          <a:xfrm>
            <a:off x="502920" y="2217420"/>
            <a:ext cx="164592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100-299人</a:t>
            </a:r>
          </a:p>
        </p:txBody>
      </p:sp>
      <p:sp>
        <p:nvSpPr>
          <p:cNvPr id="18" name="Rectangle 17"/>
          <p:cNvSpPr/>
          <p:nvPr/>
        </p:nvSpPr>
        <p:spPr>
          <a:xfrm>
            <a:off x="2258568" y="2231136"/>
            <a:ext cx="274320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2258568" y="2231136"/>
            <a:ext cx="2363372" cy="219456"/>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5111496" y="2217420"/>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280 个 · 31.7%</a:t>
            </a:r>
          </a:p>
        </p:txBody>
      </p:sp>
      <p:sp>
        <p:nvSpPr>
          <p:cNvPr id="21" name="TextBox 20"/>
          <p:cNvSpPr txBox="1"/>
          <p:nvPr/>
        </p:nvSpPr>
        <p:spPr>
          <a:xfrm>
            <a:off x="502920" y="2601468"/>
            <a:ext cx="164592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1000-9999人</a:t>
            </a:r>
          </a:p>
        </p:txBody>
      </p:sp>
      <p:sp>
        <p:nvSpPr>
          <p:cNvPr id="22" name="Rectangle 21"/>
          <p:cNvSpPr/>
          <p:nvPr/>
        </p:nvSpPr>
        <p:spPr>
          <a:xfrm>
            <a:off x="2258568" y="2615184"/>
            <a:ext cx="274320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2258568" y="2615184"/>
            <a:ext cx="776536" cy="219456"/>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5111496" y="2601468"/>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92 个 · 10.4%</a:t>
            </a:r>
          </a:p>
        </p:txBody>
      </p:sp>
      <p:sp>
        <p:nvSpPr>
          <p:cNvPr id="25" name="TextBox 24"/>
          <p:cNvSpPr txBox="1"/>
          <p:nvPr/>
        </p:nvSpPr>
        <p:spPr>
          <a:xfrm>
            <a:off x="502920" y="2985516"/>
            <a:ext cx="164592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500-999人</a:t>
            </a:r>
          </a:p>
        </p:txBody>
      </p:sp>
      <p:sp>
        <p:nvSpPr>
          <p:cNvPr id="26" name="Rectangle 25"/>
          <p:cNvSpPr/>
          <p:nvPr/>
        </p:nvSpPr>
        <p:spPr>
          <a:xfrm>
            <a:off x="2258568" y="2999232"/>
            <a:ext cx="274320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ectangle 26"/>
          <p:cNvSpPr/>
          <p:nvPr/>
        </p:nvSpPr>
        <p:spPr>
          <a:xfrm>
            <a:off x="2258568" y="2999232"/>
            <a:ext cx="590843" cy="219456"/>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5111496" y="2985516"/>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70 个 · 7.9%</a:t>
            </a:r>
          </a:p>
        </p:txBody>
      </p:sp>
      <p:sp>
        <p:nvSpPr>
          <p:cNvPr id="29" name="TextBox 28"/>
          <p:cNvSpPr txBox="1"/>
          <p:nvPr/>
        </p:nvSpPr>
        <p:spPr>
          <a:xfrm>
            <a:off x="502920" y="3369564"/>
            <a:ext cx="164592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20人以下</a:t>
            </a:r>
          </a:p>
        </p:txBody>
      </p:sp>
      <p:sp>
        <p:nvSpPr>
          <p:cNvPr id="30" name="Rectangle 29"/>
          <p:cNvSpPr/>
          <p:nvPr/>
        </p:nvSpPr>
        <p:spPr>
          <a:xfrm>
            <a:off x="2258568" y="3383280"/>
            <a:ext cx="274320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Rectangle 30"/>
          <p:cNvSpPr/>
          <p:nvPr/>
        </p:nvSpPr>
        <p:spPr>
          <a:xfrm>
            <a:off x="2258568" y="3383280"/>
            <a:ext cx="430471" cy="219456"/>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
          <p:cNvSpPr txBox="1"/>
          <p:nvPr/>
        </p:nvSpPr>
        <p:spPr>
          <a:xfrm>
            <a:off x="5111496" y="3369564"/>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51 个 · 5.8%</a:t>
            </a:r>
          </a:p>
        </p:txBody>
      </p:sp>
      <p:sp>
        <p:nvSpPr>
          <p:cNvPr id="33" name="TextBox 32"/>
          <p:cNvSpPr txBox="1"/>
          <p:nvPr/>
        </p:nvSpPr>
        <p:spPr>
          <a:xfrm>
            <a:off x="502920" y="3753612"/>
            <a:ext cx="164592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300-499人</a:t>
            </a:r>
          </a:p>
        </p:txBody>
      </p:sp>
      <p:sp>
        <p:nvSpPr>
          <p:cNvPr id="34" name="Rectangle 33"/>
          <p:cNvSpPr/>
          <p:nvPr/>
        </p:nvSpPr>
        <p:spPr>
          <a:xfrm>
            <a:off x="2258568" y="3767328"/>
            <a:ext cx="274320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Rectangle 34"/>
          <p:cNvSpPr/>
          <p:nvPr/>
        </p:nvSpPr>
        <p:spPr>
          <a:xfrm>
            <a:off x="2258568" y="3767328"/>
            <a:ext cx="312302" cy="219456"/>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TextBox 35"/>
          <p:cNvSpPr txBox="1"/>
          <p:nvPr/>
        </p:nvSpPr>
        <p:spPr>
          <a:xfrm>
            <a:off x="5111496" y="3753612"/>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37 个 · 4.2%</a:t>
            </a:r>
          </a:p>
        </p:txBody>
      </p:sp>
      <p:sp>
        <p:nvSpPr>
          <p:cNvPr id="37" name="TextBox 36"/>
          <p:cNvSpPr txBox="1"/>
          <p:nvPr/>
        </p:nvSpPr>
        <p:spPr>
          <a:xfrm>
            <a:off x="502920" y="4137660"/>
            <a:ext cx="164592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10000人以上</a:t>
            </a:r>
          </a:p>
        </p:txBody>
      </p:sp>
      <p:sp>
        <p:nvSpPr>
          <p:cNvPr id="38" name="Rectangle 37"/>
          <p:cNvSpPr/>
          <p:nvPr/>
        </p:nvSpPr>
        <p:spPr>
          <a:xfrm>
            <a:off x="2258568" y="4151376"/>
            <a:ext cx="274320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9" name="Rectangle 38"/>
          <p:cNvSpPr/>
          <p:nvPr/>
        </p:nvSpPr>
        <p:spPr>
          <a:xfrm>
            <a:off x="2258568" y="4151376"/>
            <a:ext cx="236337" cy="219456"/>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TextBox 39"/>
          <p:cNvSpPr txBox="1"/>
          <p:nvPr/>
        </p:nvSpPr>
        <p:spPr>
          <a:xfrm>
            <a:off x="5111496" y="4137660"/>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28 个 · 3.2%</a:t>
            </a:r>
          </a:p>
        </p:txBody>
      </p:sp>
      <p:sp>
        <p:nvSpPr>
          <p:cNvPr id="41" name="TextBox 40"/>
          <p:cNvSpPr txBox="1"/>
          <p:nvPr/>
        </p:nvSpPr>
        <p:spPr>
          <a:xfrm>
            <a:off x="502920" y="4572000"/>
            <a:ext cx="5486400" cy="274320"/>
          </a:xfrm>
          <a:prstGeom prst="rect">
            <a:avLst/>
          </a:prstGeom>
          <a:noFill/>
        </p:spPr>
        <p:txBody>
          <a:bodyPr wrap="square" anchor="t" lIns="0" rIns="0" tIns="0" bIns="0">
            <a:spAutoFit/>
          </a:bodyPr>
          <a:lstStyle/>
          <a:p>
            <a:pPr algn="l">
              <a:lnSpc>
                <a:spcPct val="100000"/>
              </a:lnSpc>
            </a:pPr>
            <a:r>
              <a:rPr sz="1000" b="0">
                <a:solidFill>
                  <a:srgbClr val="999999"/>
                </a:solidFill>
                <a:latin typeface="微软雅黑"/>
                <a:ea typeface="微软雅黑"/>
              </a:rPr>
              <a:t>另：已上市企业合计在招 99 个职位（11.2%）</a:t>
            </a:r>
          </a:p>
        </p:txBody>
      </p:sp>
      <p:sp>
        <p:nvSpPr>
          <p:cNvPr id="42" name="TextBox 41"/>
          <p:cNvSpPr txBox="1"/>
          <p:nvPr/>
        </p:nvSpPr>
        <p:spPr>
          <a:xfrm>
            <a:off x="6675120" y="1481328"/>
            <a:ext cx="4572000" cy="274320"/>
          </a:xfrm>
          <a:prstGeom prst="rect">
            <a:avLst/>
          </a:prstGeom>
          <a:noFill/>
        </p:spPr>
        <p:txBody>
          <a:bodyPr wrap="square" anchor="t" lIns="0" rIns="0" tIns="0" bIns="0">
            <a:spAutoFit/>
          </a:bodyPr>
          <a:lstStyle/>
          <a:p>
            <a:pPr algn="l">
              <a:lnSpc>
                <a:spcPct val="100000"/>
              </a:lnSpc>
            </a:pPr>
            <a:r>
              <a:rPr sz="1250" b="1">
                <a:solidFill>
                  <a:srgbClr val="003366"/>
                </a:solidFill>
                <a:latin typeface="微软雅黑"/>
                <a:ea typeface="微软雅黑"/>
              </a:rPr>
              <a:t>在招职位数 TOP 企业</a:t>
            </a:r>
          </a:p>
        </p:txBody>
      </p:sp>
      <p:graphicFrame>
        <p:nvGraphicFramePr>
          <p:cNvPr id="43" name="Table 42"/>
          <p:cNvGraphicFramePr>
            <a:graphicFrameLocks noGrp="1"/>
          </p:cNvGraphicFramePr>
          <p:nvPr/>
        </p:nvGraphicFramePr>
        <p:xfrm>
          <a:off x="6675120" y="1847088"/>
          <a:ext cx="4983480" cy="2596896"/>
        </p:xfrm>
        <a:graphic>
          <a:graphicData uri="http://schemas.openxmlformats.org/drawingml/2006/table">
            <a:tbl>
              <a:tblPr>
                <a:tableStyleId>{5C22544A-7EE6-4342-B048-85BDC9FD1C3A}</a:tableStyleId>
              </a:tblPr>
              <a:tblGrid>
                <a:gridCol w="3657600"/>
                <a:gridCol w="1325880"/>
              </a:tblGrid>
              <a:tr h="329184">
                <a:tc>
                  <a:txBody>
                    <a:bodyPr wrap="square"/>
                    <a:lstStyle/>
                    <a:p>
                      <a:pPr algn="l"/>
                      <a:r>
                        <a:rPr sz="1050" b="1">
                          <a:solidFill>
                            <a:srgbClr val="003366"/>
                          </a:solidFill>
                          <a:latin typeface="微软雅黑"/>
                          <a:ea typeface="微软雅黑"/>
                        </a:rPr>
                        <a:t>企业</a:t>
                      </a:r>
                    </a:p>
                  </a:txBody>
                  <a:tcPr marL="91440" marR="73152" marT="27432" marB="27432" anchor="ctr">
                    <a:solidFill>
                      <a:srgbClr val="F7F7F7"/>
                    </a:solidFill>
                  </a:tcPr>
                </a:tc>
                <a:tc>
                  <a:txBody>
                    <a:bodyPr wrap="square"/>
                    <a:lstStyle/>
                    <a:p>
                      <a:pPr algn="l"/>
                      <a:r>
                        <a:rPr sz="1050" b="1">
                          <a:solidFill>
                            <a:srgbClr val="003366"/>
                          </a:solidFill>
                          <a:latin typeface="微软雅黑"/>
                          <a:ea typeface="微软雅黑"/>
                        </a:rPr>
                        <a:t>在招职位数</a:t>
                      </a:r>
                    </a:p>
                  </a:txBody>
                  <a:tcPr marL="91440" marR="73152" marT="27432" marB="27432" anchor="ctr">
                    <a:solidFill>
                      <a:srgbClr val="F7F7F7"/>
                    </a:solidFill>
                  </a:tcPr>
                </a:tc>
              </a:tr>
              <a:tr h="283464">
                <a:tc>
                  <a:txBody>
                    <a:bodyPr wrap="square"/>
                    <a:lstStyle/>
                    <a:p>
                      <a:pPr algn="l"/>
                      <a:r>
                        <a:rPr sz="1050" b="0">
                          <a:solidFill>
                            <a:srgbClr val="333333"/>
                          </a:solidFill>
                          <a:latin typeface="微软雅黑"/>
                          <a:ea typeface="微软雅黑"/>
                        </a:rPr>
                        <a:t>三一集团有限公司</a:t>
                      </a:r>
                    </a:p>
                  </a:txBody>
                  <a:tcPr marL="91440" marR="73152" marT="27432" marB="27432" anchor="ctr"/>
                </a:tc>
                <a:tc>
                  <a:txBody>
                    <a:bodyPr wrap="square"/>
                    <a:lstStyle/>
                    <a:p>
                      <a:pPr algn="l"/>
                      <a:r>
                        <a:rPr sz="1050" b="1">
                          <a:solidFill>
                            <a:srgbClr val="003366"/>
                          </a:solidFill>
                          <a:latin typeface="微软雅黑"/>
                          <a:ea typeface="微软雅黑"/>
                        </a:rPr>
                        <a:t>20</a:t>
                      </a:r>
                    </a:p>
                  </a:txBody>
                  <a:tcPr marL="91440" marR="73152" marT="27432" marB="27432" anchor="ctr"/>
                </a:tc>
              </a:tr>
              <a:tr h="283464">
                <a:tc>
                  <a:txBody>
                    <a:bodyPr wrap="square"/>
                    <a:lstStyle/>
                    <a:p>
                      <a:pPr algn="l"/>
                      <a:r>
                        <a:rPr sz="1050" b="0">
                          <a:solidFill>
                            <a:srgbClr val="333333"/>
                          </a:solidFill>
                          <a:latin typeface="微软雅黑"/>
                          <a:ea typeface="微软雅黑"/>
                        </a:rPr>
                        <a:t>和利时集团</a:t>
                      </a:r>
                    </a:p>
                  </a:txBody>
                  <a:tcPr marL="91440" marR="73152" marT="27432" marB="27432" anchor="ctr"/>
                </a:tc>
                <a:tc>
                  <a:txBody>
                    <a:bodyPr wrap="square"/>
                    <a:lstStyle/>
                    <a:p>
                      <a:pPr algn="l"/>
                      <a:r>
                        <a:rPr sz="1050" b="1">
                          <a:solidFill>
                            <a:srgbClr val="003366"/>
                          </a:solidFill>
                          <a:latin typeface="微软雅黑"/>
                          <a:ea typeface="微软雅黑"/>
                        </a:rPr>
                        <a:t>19</a:t>
                      </a:r>
                    </a:p>
                  </a:txBody>
                  <a:tcPr marL="91440" marR="73152" marT="27432" marB="27432" anchor="ctr"/>
                </a:tc>
              </a:tr>
              <a:tr h="283464">
                <a:tc>
                  <a:txBody>
                    <a:bodyPr wrap="square"/>
                    <a:lstStyle/>
                    <a:p>
                      <a:pPr algn="l"/>
                      <a:r>
                        <a:rPr sz="1050" b="0">
                          <a:solidFill>
                            <a:srgbClr val="333333"/>
                          </a:solidFill>
                          <a:latin typeface="微软雅黑"/>
                          <a:ea typeface="微软雅黑"/>
                        </a:rPr>
                        <a:t>西安奕斯伟材料科技</a:t>
                      </a:r>
                    </a:p>
                  </a:txBody>
                  <a:tcPr marL="91440" marR="73152" marT="27432" marB="27432" anchor="ctr"/>
                </a:tc>
                <a:tc>
                  <a:txBody>
                    <a:bodyPr wrap="square"/>
                    <a:lstStyle/>
                    <a:p>
                      <a:pPr algn="l"/>
                      <a:r>
                        <a:rPr sz="1050" b="1">
                          <a:solidFill>
                            <a:srgbClr val="003366"/>
                          </a:solidFill>
                          <a:latin typeface="微软雅黑"/>
                          <a:ea typeface="微软雅黑"/>
                        </a:rPr>
                        <a:t>11</a:t>
                      </a:r>
                    </a:p>
                  </a:txBody>
                  <a:tcPr marL="91440" marR="73152" marT="27432" marB="27432" anchor="ctr"/>
                </a:tc>
              </a:tr>
              <a:tr h="283464">
                <a:tc>
                  <a:txBody>
                    <a:bodyPr wrap="square"/>
                    <a:lstStyle/>
                    <a:p>
                      <a:pPr algn="l"/>
                      <a:r>
                        <a:rPr sz="1050" b="0">
                          <a:solidFill>
                            <a:srgbClr val="333333"/>
                          </a:solidFill>
                          <a:latin typeface="微软雅黑"/>
                          <a:ea typeface="微软雅黑"/>
                        </a:rPr>
                        <a:t>陕西威思曼高压电源</a:t>
                      </a:r>
                    </a:p>
                  </a:txBody>
                  <a:tcPr marL="91440" marR="73152" marT="27432" marB="27432" anchor="ctr"/>
                </a:tc>
                <a:tc>
                  <a:txBody>
                    <a:bodyPr wrap="square"/>
                    <a:lstStyle/>
                    <a:p>
                      <a:pPr algn="l"/>
                      <a:r>
                        <a:rPr sz="1050" b="1">
                          <a:solidFill>
                            <a:srgbClr val="003366"/>
                          </a:solidFill>
                          <a:latin typeface="微软雅黑"/>
                          <a:ea typeface="微软雅黑"/>
                        </a:rPr>
                        <a:t>10</a:t>
                      </a:r>
                    </a:p>
                  </a:txBody>
                  <a:tcPr marL="91440" marR="73152" marT="27432" marB="27432" anchor="ctr"/>
                </a:tc>
              </a:tr>
              <a:tr h="283464">
                <a:tc>
                  <a:txBody>
                    <a:bodyPr wrap="square"/>
                    <a:lstStyle/>
                    <a:p>
                      <a:pPr algn="l"/>
                      <a:r>
                        <a:rPr sz="1050" b="0">
                          <a:solidFill>
                            <a:srgbClr val="333333"/>
                          </a:solidFill>
                          <a:latin typeface="微软雅黑"/>
                          <a:ea typeface="微软雅黑"/>
                        </a:rPr>
                        <a:t>陕西通合电子科技</a:t>
                      </a:r>
                    </a:p>
                  </a:txBody>
                  <a:tcPr marL="91440" marR="73152" marT="27432" marB="27432" anchor="ctr"/>
                </a:tc>
                <a:tc>
                  <a:txBody>
                    <a:bodyPr wrap="square"/>
                    <a:lstStyle/>
                    <a:p>
                      <a:pPr algn="l"/>
                      <a:r>
                        <a:rPr sz="1050" b="1">
                          <a:solidFill>
                            <a:srgbClr val="003366"/>
                          </a:solidFill>
                          <a:latin typeface="微软雅黑"/>
                          <a:ea typeface="微软雅黑"/>
                        </a:rPr>
                        <a:t>10</a:t>
                      </a:r>
                    </a:p>
                  </a:txBody>
                  <a:tcPr marL="91440" marR="73152" marT="27432" marB="27432" anchor="ctr"/>
                </a:tc>
              </a:tr>
              <a:tr h="283464">
                <a:tc>
                  <a:txBody>
                    <a:bodyPr wrap="square"/>
                    <a:lstStyle/>
                    <a:p>
                      <a:pPr algn="l"/>
                      <a:r>
                        <a:rPr sz="1050" b="0">
                          <a:solidFill>
                            <a:srgbClr val="333333"/>
                          </a:solidFill>
                          <a:latin typeface="微软雅黑"/>
                          <a:ea typeface="微软雅黑"/>
                        </a:rPr>
                        <a:t>叩持(西安)电子信息</a:t>
                      </a:r>
                    </a:p>
                  </a:txBody>
                  <a:tcPr marL="91440" marR="73152" marT="27432" marB="27432" anchor="ctr"/>
                </a:tc>
                <a:tc>
                  <a:txBody>
                    <a:bodyPr wrap="square"/>
                    <a:lstStyle/>
                    <a:p>
                      <a:pPr algn="l"/>
                      <a:r>
                        <a:rPr sz="1050" b="1">
                          <a:solidFill>
                            <a:srgbClr val="003366"/>
                          </a:solidFill>
                          <a:latin typeface="微软雅黑"/>
                          <a:ea typeface="微软雅黑"/>
                        </a:rPr>
                        <a:t>10</a:t>
                      </a:r>
                    </a:p>
                  </a:txBody>
                  <a:tcPr marL="91440" marR="73152" marT="27432" marB="27432" anchor="ctr"/>
                </a:tc>
              </a:tr>
              <a:tr h="283464">
                <a:tc>
                  <a:txBody>
                    <a:bodyPr wrap="square"/>
                    <a:lstStyle/>
                    <a:p>
                      <a:pPr algn="l"/>
                      <a:r>
                        <a:rPr sz="1050" b="0">
                          <a:solidFill>
                            <a:srgbClr val="333333"/>
                          </a:solidFill>
                          <a:latin typeface="微软雅黑"/>
                          <a:ea typeface="微软雅黑"/>
                        </a:rPr>
                        <a:t>陕西正泰智能电气</a:t>
                      </a:r>
                    </a:p>
                  </a:txBody>
                  <a:tcPr marL="91440" marR="73152" marT="27432" marB="27432" anchor="ctr"/>
                </a:tc>
                <a:tc>
                  <a:txBody>
                    <a:bodyPr wrap="square"/>
                    <a:lstStyle/>
                    <a:p>
                      <a:pPr algn="l"/>
                      <a:r>
                        <a:rPr sz="1050" b="1">
                          <a:solidFill>
                            <a:srgbClr val="003366"/>
                          </a:solidFill>
                          <a:latin typeface="微软雅黑"/>
                          <a:ea typeface="微软雅黑"/>
                        </a:rPr>
                        <a:t>10</a:t>
                      </a:r>
                    </a:p>
                  </a:txBody>
                  <a:tcPr marL="91440" marR="73152" marT="27432" marB="27432" anchor="ctr"/>
                </a:tc>
              </a:tr>
              <a:tr h="283464">
                <a:tc>
                  <a:txBody>
                    <a:bodyPr wrap="square"/>
                    <a:lstStyle/>
                    <a:p>
                      <a:pPr algn="l"/>
                      <a:r>
                        <a:rPr sz="1050" b="0">
                          <a:solidFill>
                            <a:srgbClr val="333333"/>
                          </a:solidFill>
                          <a:latin typeface="微软雅黑"/>
                          <a:ea typeface="微软雅黑"/>
                        </a:rPr>
                        <a:t>华天科技(西安)</a:t>
                      </a:r>
                    </a:p>
                  </a:txBody>
                  <a:tcPr marL="91440" marR="73152" marT="27432" marB="27432" anchor="ctr"/>
                </a:tc>
                <a:tc>
                  <a:txBody>
                    <a:bodyPr wrap="square"/>
                    <a:lstStyle/>
                    <a:p>
                      <a:pPr algn="l"/>
                      <a:r>
                        <a:rPr sz="1050" b="1">
                          <a:solidFill>
                            <a:srgbClr val="003366"/>
                          </a:solidFill>
                          <a:latin typeface="微软雅黑"/>
                          <a:ea typeface="微软雅黑"/>
                        </a:rPr>
                        <a:t>9</a:t>
                      </a:r>
                    </a:p>
                  </a:txBody>
                  <a:tcPr marL="91440" marR="73152" marT="27432" marB="27432" anchor="ctr"/>
                </a:tc>
              </a:tr>
            </a:tbl>
          </a:graphicData>
        </a:graphic>
      </p:graphicFrame>
      <p:sp>
        <p:nvSpPr>
          <p:cNvPr id="44" name="Rectangle 43"/>
          <p:cNvSpPr/>
          <p:nvPr/>
        </p:nvSpPr>
        <p:spPr>
          <a:xfrm>
            <a:off x="502920" y="5074920"/>
            <a:ext cx="54864" cy="566928"/>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5" name="Rounded Rectangle 44"/>
          <p:cNvSpPr/>
          <p:nvPr/>
        </p:nvSpPr>
        <p:spPr>
          <a:xfrm>
            <a:off x="557784" y="5074920"/>
            <a:ext cx="11128248" cy="566928"/>
          </a:xfrm>
          <a:prstGeom prst="roundRect">
            <a:avLst>
              <a:gd name="adj" fmla="val 80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6" name="TextBox 45"/>
          <p:cNvSpPr txBox="1"/>
          <p:nvPr/>
        </p:nvSpPr>
        <p:spPr>
          <a:xfrm>
            <a:off x="777240" y="5148072"/>
            <a:ext cx="10789920" cy="457200"/>
          </a:xfrm>
          <a:prstGeom prst="rect">
            <a:avLst/>
          </a:prstGeom>
          <a:noFill/>
        </p:spPr>
        <p:txBody>
          <a:bodyPr wrap="square" anchor="ctr" lIns="0" rIns="0" tIns="0" bIns="0">
            <a:spAutoFit/>
          </a:bodyPr>
          <a:lstStyle/>
          <a:p>
            <a:pPr algn="l">
              <a:lnSpc>
                <a:spcPct val="115000"/>
              </a:lnSpc>
            </a:pPr>
            <a:r>
              <a:rPr sz="1200" b="1">
                <a:solidFill>
                  <a:srgbClr val="003366"/>
                </a:solidFill>
                <a:latin typeface="微软雅黑"/>
                <a:ea typeface="微软雅黑"/>
              </a:rPr>
              <a:t>关键洞察：</a:t>
            </a:r>
            <a:r>
              <a:rPr sz="1200" b="0">
                <a:solidFill>
                  <a:srgbClr val="333333"/>
                </a:solidFill>
                <a:latin typeface="微软雅黑"/>
                <a:ea typeface="微软雅黑"/>
              </a:rPr>
              <a:t>中小制造企业没有大厂的品牌虹吸效应，拼“坐等投递”必然吃亏——必须靠</a:t>
            </a:r>
            <a:r>
              <a:rPr sz="1200" b="1">
                <a:solidFill>
                  <a:srgbClr val="C00000"/>
                </a:solidFill>
                <a:latin typeface="微软雅黑"/>
                <a:ea typeface="微软雅黑"/>
              </a:rPr>
              <a:t>主动触达、精准匹配、快速响应</a:t>
            </a:r>
            <a:r>
              <a:rPr sz="1200" b="0">
                <a:solidFill>
                  <a:srgbClr val="333333"/>
                </a:solidFill>
                <a:latin typeface="微软雅黑"/>
                <a:ea typeface="微软雅黑"/>
              </a:rPr>
              <a:t>建立招聘优势。</a:t>
            </a:r>
          </a:p>
        </p:txBody>
      </p:sp>
      <p:sp>
        <p:nvSpPr>
          <p:cNvPr id="47" name="TextBox 46"/>
          <p:cNvSpPr txBox="1"/>
          <p:nvPr/>
        </p:nvSpPr>
        <p:spPr>
          <a:xfrm>
            <a:off x="502920" y="6053328"/>
            <a:ext cx="11183112" cy="320040"/>
          </a:xfrm>
          <a:prstGeom prst="rect">
            <a:avLst/>
          </a:prstGeom>
          <a:noFill/>
        </p:spPr>
        <p:txBody>
          <a:bodyPr wrap="square" anchor="t" lIns="0" rIns="0" tIns="0" bIns="0">
            <a:spAutoFit/>
          </a:bodyPr>
          <a:lstStyle/>
          <a:p>
            <a:pPr algn="l">
              <a:lnSpc>
                <a:spcPct val="100000"/>
              </a:lnSpc>
            </a:pPr>
            <a:r>
              <a:rPr sz="850" b="0">
                <a:solidFill>
                  <a:srgbClr val="999999"/>
                </a:solidFill>
                <a:latin typeface="微软雅黑"/>
                <a:ea typeface="微软雅黑"/>
              </a:rPr>
              <a:t>数据来源：智联招聘“高端装备与智能制造专区”在招职位实时统计（提取时间：2026-08-17，883个职位 / 410家企业）。</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4572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502920" y="164592"/>
            <a:ext cx="310896" cy="310896"/>
          </a:xfrm>
          <a:prstGeom prst="roundRect">
            <a:avLst>
              <a:gd name="adj" fmla="val 8000"/>
            </a:avLst>
          </a:prstGeom>
          <a:solidFill>
            <a:srgbClr val="1A6DFF"/>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0" rIns="0" tIns="0" bIns="0"/>
          <a:lstStyle/>
          <a:p>
            <a:pPr algn="ctr"/>
            <a:r>
              <a:rPr sz="1600" b="1">
                <a:solidFill>
                  <a:srgbClr val="FFFFFF"/>
                </a:solidFill>
                <a:latin typeface="微软雅黑"/>
              </a:rPr>
              <a:t>Z</a:t>
            </a:r>
          </a:p>
        </p:txBody>
      </p:sp>
      <p:sp>
        <p:nvSpPr>
          <p:cNvPr id="4" name="TextBox 3"/>
          <p:cNvSpPr txBox="1"/>
          <p:nvPr/>
        </p:nvSpPr>
        <p:spPr>
          <a:xfrm>
            <a:off x="923544" y="146304"/>
            <a:ext cx="2194560" cy="384048"/>
          </a:xfrm>
          <a:prstGeom prst="rect">
            <a:avLst/>
          </a:prstGeom>
          <a:noFill/>
        </p:spPr>
        <p:txBody>
          <a:bodyPr wrap="square" anchor="ctr" lIns="0" rIns="0" tIns="0" bIns="0">
            <a:spAutoFit/>
          </a:bodyPr>
          <a:lstStyle/>
          <a:p>
            <a:pPr algn="l">
              <a:lnSpc>
                <a:spcPct val="100000"/>
              </a:lnSpc>
            </a:pPr>
            <a:r>
              <a:rPr sz="1500" b="1">
                <a:solidFill>
                  <a:srgbClr val="003366"/>
                </a:solidFill>
                <a:latin typeface="微软雅黑"/>
                <a:ea typeface="微软雅黑"/>
              </a:rPr>
              <a:t>智联招聘</a:t>
            </a:r>
          </a:p>
        </p:txBody>
      </p:sp>
      <p:sp>
        <p:nvSpPr>
          <p:cNvPr id="5" name="TextBox 4"/>
          <p:cNvSpPr txBox="1"/>
          <p:nvPr/>
        </p:nvSpPr>
        <p:spPr>
          <a:xfrm>
            <a:off x="923544" y="384048"/>
            <a:ext cx="2194560" cy="146304"/>
          </a:xfrm>
          <a:prstGeom prst="rect">
            <a:avLst/>
          </a:prstGeom>
          <a:noFill/>
        </p:spPr>
        <p:txBody>
          <a:bodyPr wrap="square" anchor="t" lIns="0" rIns="0" tIns="0" bIns="0">
            <a:spAutoFit/>
          </a:bodyPr>
          <a:lstStyle/>
          <a:p>
            <a:pPr algn="l">
              <a:lnSpc>
                <a:spcPct val="100000"/>
              </a:lnSpc>
            </a:pPr>
            <a:r>
              <a:rPr sz="700" b="0">
                <a:solidFill>
                  <a:srgbClr val="999999"/>
                </a:solidFill>
                <a:latin typeface="微软雅黑"/>
                <a:ea typeface="微软雅黑"/>
              </a:rPr>
              <a:t>ZHAOPIN.COM</a:t>
            </a:r>
          </a:p>
        </p:txBody>
      </p:sp>
      <p:sp>
        <p:nvSpPr>
          <p:cNvPr id="6" name="TextBox 5"/>
          <p:cNvSpPr txBox="1"/>
          <p:nvPr/>
        </p:nvSpPr>
        <p:spPr>
          <a:xfrm>
            <a:off x="8503920" y="201168"/>
            <a:ext cx="3200400" cy="274320"/>
          </a:xfrm>
          <a:prstGeom prst="rect">
            <a:avLst/>
          </a:prstGeom>
          <a:noFill/>
        </p:spPr>
        <p:txBody>
          <a:bodyPr wrap="square" anchor="t" lIns="0" rIns="0" tIns="0" bIns="0">
            <a:spAutoFit/>
          </a:bodyPr>
          <a:lstStyle/>
          <a:p>
            <a:pPr algn="r">
              <a:lnSpc>
                <a:spcPct val="100000"/>
              </a:lnSpc>
            </a:pPr>
            <a:r>
              <a:rPr sz="1000" b="0">
                <a:solidFill>
                  <a:srgbClr val="999999"/>
                </a:solidFill>
                <a:latin typeface="微软雅黑"/>
                <a:ea typeface="微软雅黑"/>
              </a:rPr>
              <a:t>高端装备与智能制造专场 · 西安</a:t>
            </a:r>
          </a:p>
        </p:txBody>
      </p:sp>
      <p:sp>
        <p:nvSpPr>
          <p:cNvPr id="7" name="Rectangle 6"/>
          <p:cNvSpPr/>
          <p:nvPr/>
        </p:nvSpPr>
        <p:spPr>
          <a:xfrm>
            <a:off x="502920" y="6419088"/>
            <a:ext cx="11183112" cy="9525"/>
          </a:xfrm>
          <a:prstGeom prst="rect">
            <a:avLst/>
          </a:prstGeom>
          <a:solidFill>
            <a:srgbClr val="E4E7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492240"/>
            <a:ext cx="8229600" cy="274320"/>
          </a:xfrm>
          <a:prstGeom prst="rect">
            <a:avLst/>
          </a:prstGeom>
          <a:noFill/>
        </p:spPr>
        <p:txBody>
          <a:bodyPr wrap="square" anchor="t" lIns="0" rIns="0" tIns="0" bIns="0">
            <a:spAutoFit/>
          </a:bodyPr>
          <a:lstStyle/>
          <a:p>
            <a:pPr algn="l">
              <a:lnSpc>
                <a:spcPct val="100000"/>
              </a:lnSpc>
            </a:pPr>
            <a:r>
              <a:rPr sz="850" b="0">
                <a:solidFill>
                  <a:srgbClr val="999999"/>
                </a:solidFill>
                <a:latin typeface="微软雅黑"/>
                <a:ea typeface="微软雅黑"/>
              </a:rPr>
              <a:t>智联招聘西安分公司 ｜ 客户交流资料 · 数据截至 2026-08-17</a:t>
            </a:r>
          </a:p>
        </p:txBody>
      </p:sp>
      <p:sp>
        <p:nvSpPr>
          <p:cNvPr id="9" name="TextBox 8"/>
          <p:cNvSpPr txBox="1"/>
          <p:nvPr/>
        </p:nvSpPr>
        <p:spPr>
          <a:xfrm>
            <a:off x="10515600" y="6492240"/>
            <a:ext cx="1170432" cy="274320"/>
          </a:xfrm>
          <a:prstGeom prst="rect">
            <a:avLst/>
          </a:prstGeom>
          <a:noFill/>
        </p:spPr>
        <p:txBody>
          <a:bodyPr wrap="square" anchor="t" lIns="0" rIns="0" tIns="0" bIns="0">
            <a:spAutoFit/>
          </a:bodyPr>
          <a:lstStyle/>
          <a:p>
            <a:pPr algn="r">
              <a:lnSpc>
                <a:spcPct val="100000"/>
              </a:lnSpc>
            </a:pPr>
            <a:r>
              <a:rPr sz="900" b="1">
                <a:solidFill>
                  <a:srgbClr val="003366"/>
                </a:solidFill>
                <a:latin typeface="微软雅黑"/>
                <a:ea typeface="微软雅黑"/>
              </a:rPr>
              <a:t>8 / 23</a:t>
            </a:r>
          </a:p>
        </p:txBody>
      </p:sp>
      <p:sp>
        <p:nvSpPr>
          <p:cNvPr id="10" name="TextBox 9"/>
          <p:cNvSpPr txBox="1"/>
          <p:nvPr/>
        </p:nvSpPr>
        <p:spPr>
          <a:xfrm>
            <a:off x="502920" y="566928"/>
            <a:ext cx="10972800" cy="256032"/>
          </a:xfrm>
          <a:prstGeom prst="rect">
            <a:avLst/>
          </a:prstGeom>
          <a:noFill/>
        </p:spPr>
        <p:txBody>
          <a:bodyPr wrap="square" anchor="t" lIns="0" rIns="0" tIns="0" bIns="0">
            <a:spAutoFit/>
          </a:bodyPr>
          <a:lstStyle/>
          <a:p>
            <a:pPr algn="l">
              <a:lnSpc>
                <a:spcPct val="100000"/>
              </a:lnSpc>
            </a:pPr>
            <a:r>
              <a:rPr sz="1100" b="1">
                <a:solidFill>
                  <a:srgbClr val="C00000"/>
                </a:solidFill>
                <a:latin typeface="微软雅黑"/>
                <a:ea typeface="微软雅黑"/>
              </a:rPr>
              <a:t>PART 1 · 需求地图</a:t>
            </a:r>
          </a:p>
        </p:txBody>
      </p:sp>
      <p:sp>
        <p:nvSpPr>
          <p:cNvPr id="11" name="TextBox 10"/>
          <p:cNvSpPr txBox="1"/>
          <p:nvPr/>
        </p:nvSpPr>
        <p:spPr>
          <a:xfrm>
            <a:off x="502920" y="822960"/>
            <a:ext cx="11247120" cy="502920"/>
          </a:xfrm>
          <a:prstGeom prst="rect">
            <a:avLst/>
          </a:prstGeom>
          <a:noFill/>
        </p:spPr>
        <p:txBody>
          <a:bodyPr wrap="square" anchor="t" lIns="0" rIns="0" tIns="0" bIns="0">
            <a:spAutoFit/>
          </a:bodyPr>
          <a:lstStyle/>
          <a:p>
            <a:pPr algn="l">
              <a:lnSpc>
                <a:spcPct val="100000"/>
              </a:lnSpc>
            </a:pPr>
            <a:r>
              <a:rPr sz="2200" b="1">
                <a:solidFill>
                  <a:srgbClr val="003366"/>
                </a:solidFill>
                <a:latin typeface="微软雅黑"/>
                <a:ea typeface="微软雅黑"/>
              </a:rPr>
              <a:t>需求高度集中：80% 职位在西安，三大区占西安的 84%</a:t>
            </a:r>
          </a:p>
        </p:txBody>
      </p:sp>
      <p:sp>
        <p:nvSpPr>
          <p:cNvPr id="12" name="TextBox 11"/>
          <p:cNvSpPr txBox="1"/>
          <p:nvPr/>
        </p:nvSpPr>
        <p:spPr>
          <a:xfrm>
            <a:off x="502920" y="1481328"/>
            <a:ext cx="5486400" cy="274320"/>
          </a:xfrm>
          <a:prstGeom prst="rect">
            <a:avLst/>
          </a:prstGeom>
          <a:noFill/>
        </p:spPr>
        <p:txBody>
          <a:bodyPr wrap="square" anchor="t" lIns="0" rIns="0" tIns="0" bIns="0">
            <a:spAutoFit/>
          </a:bodyPr>
          <a:lstStyle/>
          <a:p>
            <a:pPr algn="l">
              <a:lnSpc>
                <a:spcPct val="100000"/>
              </a:lnSpc>
            </a:pPr>
            <a:r>
              <a:rPr sz="1250" b="1">
                <a:solidFill>
                  <a:srgbClr val="003366"/>
                </a:solidFill>
                <a:latin typeface="微软雅黑"/>
                <a:ea typeface="微软雅黑"/>
              </a:rPr>
              <a:t>专区职位的城市分布</a:t>
            </a:r>
          </a:p>
        </p:txBody>
      </p:sp>
      <p:sp>
        <p:nvSpPr>
          <p:cNvPr id="13" name="TextBox 12"/>
          <p:cNvSpPr txBox="1"/>
          <p:nvPr/>
        </p:nvSpPr>
        <p:spPr>
          <a:xfrm>
            <a:off x="502920" y="1833372"/>
            <a:ext cx="164592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西安</a:t>
            </a:r>
          </a:p>
        </p:txBody>
      </p:sp>
      <p:sp>
        <p:nvSpPr>
          <p:cNvPr id="14" name="Rectangle 13"/>
          <p:cNvSpPr/>
          <p:nvPr/>
        </p:nvSpPr>
        <p:spPr>
          <a:xfrm>
            <a:off x="2258568" y="1847088"/>
            <a:ext cx="274320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2258568" y="1847088"/>
            <a:ext cx="2743200" cy="219456"/>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5111496" y="1833372"/>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710 个 · 80.4%</a:t>
            </a:r>
          </a:p>
        </p:txBody>
      </p:sp>
      <p:sp>
        <p:nvSpPr>
          <p:cNvPr id="17" name="TextBox 16"/>
          <p:cNvSpPr txBox="1"/>
          <p:nvPr/>
        </p:nvSpPr>
        <p:spPr>
          <a:xfrm>
            <a:off x="502920" y="2217420"/>
            <a:ext cx="164592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咸阳</a:t>
            </a:r>
          </a:p>
        </p:txBody>
      </p:sp>
      <p:sp>
        <p:nvSpPr>
          <p:cNvPr id="18" name="Rectangle 17"/>
          <p:cNvSpPr/>
          <p:nvPr/>
        </p:nvSpPr>
        <p:spPr>
          <a:xfrm>
            <a:off x="2258568" y="2231136"/>
            <a:ext cx="274320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2258568" y="2231136"/>
            <a:ext cx="463639" cy="219456"/>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5111496" y="2217420"/>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120 个 · 13.6%</a:t>
            </a:r>
          </a:p>
        </p:txBody>
      </p:sp>
      <p:sp>
        <p:nvSpPr>
          <p:cNvPr id="21" name="TextBox 20"/>
          <p:cNvSpPr txBox="1"/>
          <p:nvPr/>
        </p:nvSpPr>
        <p:spPr>
          <a:xfrm>
            <a:off x="502920" y="2601468"/>
            <a:ext cx="164592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宝鸡</a:t>
            </a:r>
          </a:p>
        </p:txBody>
      </p:sp>
      <p:sp>
        <p:nvSpPr>
          <p:cNvPr id="22" name="Rectangle 21"/>
          <p:cNvSpPr/>
          <p:nvPr/>
        </p:nvSpPr>
        <p:spPr>
          <a:xfrm>
            <a:off x="2258568" y="2615184"/>
            <a:ext cx="274320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2258568" y="2615184"/>
            <a:ext cx="69545" cy="219456"/>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5111496" y="2601468"/>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18 个</a:t>
            </a:r>
          </a:p>
        </p:txBody>
      </p:sp>
      <p:sp>
        <p:nvSpPr>
          <p:cNvPr id="25" name="TextBox 24"/>
          <p:cNvSpPr txBox="1"/>
          <p:nvPr/>
        </p:nvSpPr>
        <p:spPr>
          <a:xfrm>
            <a:off x="502920" y="2985516"/>
            <a:ext cx="164592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榆林</a:t>
            </a:r>
          </a:p>
        </p:txBody>
      </p:sp>
      <p:sp>
        <p:nvSpPr>
          <p:cNvPr id="26" name="Rectangle 25"/>
          <p:cNvSpPr/>
          <p:nvPr/>
        </p:nvSpPr>
        <p:spPr>
          <a:xfrm>
            <a:off x="2258568" y="2999232"/>
            <a:ext cx="274320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ectangle 26"/>
          <p:cNvSpPr/>
          <p:nvPr/>
        </p:nvSpPr>
        <p:spPr>
          <a:xfrm>
            <a:off x="2258568" y="2999232"/>
            <a:ext cx="54864" cy="219456"/>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5111496" y="2985516"/>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13 个</a:t>
            </a:r>
          </a:p>
        </p:txBody>
      </p:sp>
      <p:sp>
        <p:nvSpPr>
          <p:cNvPr id="29" name="TextBox 28"/>
          <p:cNvSpPr txBox="1"/>
          <p:nvPr/>
        </p:nvSpPr>
        <p:spPr>
          <a:xfrm>
            <a:off x="502920" y="3369564"/>
            <a:ext cx="164592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渭南</a:t>
            </a:r>
          </a:p>
        </p:txBody>
      </p:sp>
      <p:sp>
        <p:nvSpPr>
          <p:cNvPr id="30" name="Rectangle 29"/>
          <p:cNvSpPr/>
          <p:nvPr/>
        </p:nvSpPr>
        <p:spPr>
          <a:xfrm>
            <a:off x="2258568" y="3383280"/>
            <a:ext cx="274320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Rectangle 30"/>
          <p:cNvSpPr/>
          <p:nvPr/>
        </p:nvSpPr>
        <p:spPr>
          <a:xfrm>
            <a:off x="2258568" y="3383280"/>
            <a:ext cx="54864" cy="219456"/>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
          <p:cNvSpPr txBox="1"/>
          <p:nvPr/>
        </p:nvSpPr>
        <p:spPr>
          <a:xfrm>
            <a:off x="5111496" y="3369564"/>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7 个</a:t>
            </a:r>
          </a:p>
        </p:txBody>
      </p:sp>
      <p:sp>
        <p:nvSpPr>
          <p:cNvPr id="33" name="TextBox 32"/>
          <p:cNvSpPr txBox="1"/>
          <p:nvPr/>
        </p:nvSpPr>
        <p:spPr>
          <a:xfrm>
            <a:off x="502920" y="3753612"/>
            <a:ext cx="164592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延安/铜川等4市</a:t>
            </a:r>
          </a:p>
        </p:txBody>
      </p:sp>
      <p:sp>
        <p:nvSpPr>
          <p:cNvPr id="34" name="Rectangle 33"/>
          <p:cNvSpPr/>
          <p:nvPr/>
        </p:nvSpPr>
        <p:spPr>
          <a:xfrm>
            <a:off x="2258568" y="3767328"/>
            <a:ext cx="274320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Rectangle 34"/>
          <p:cNvSpPr/>
          <p:nvPr/>
        </p:nvSpPr>
        <p:spPr>
          <a:xfrm>
            <a:off x="2258568" y="3767328"/>
            <a:ext cx="57954" cy="219456"/>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TextBox 35"/>
          <p:cNvSpPr txBox="1"/>
          <p:nvPr/>
        </p:nvSpPr>
        <p:spPr>
          <a:xfrm>
            <a:off x="5111496" y="3753612"/>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15 个</a:t>
            </a:r>
          </a:p>
        </p:txBody>
      </p:sp>
      <p:sp>
        <p:nvSpPr>
          <p:cNvPr id="37" name="TextBox 36"/>
          <p:cNvSpPr txBox="1"/>
          <p:nvPr/>
        </p:nvSpPr>
        <p:spPr>
          <a:xfrm>
            <a:off x="502920" y="4224528"/>
            <a:ext cx="5669280" cy="548640"/>
          </a:xfrm>
          <a:prstGeom prst="rect">
            <a:avLst/>
          </a:prstGeom>
          <a:noFill/>
        </p:spPr>
        <p:txBody>
          <a:bodyPr wrap="square" anchor="t" lIns="0" rIns="0" tIns="0" bIns="0">
            <a:spAutoFit/>
          </a:bodyPr>
          <a:lstStyle/>
          <a:p>
            <a:pPr algn="l">
              <a:lnSpc>
                <a:spcPct val="130000"/>
              </a:lnSpc>
            </a:pPr>
            <a:r>
              <a:rPr sz="1000" b="0">
                <a:solidFill>
                  <a:srgbClr val="999999"/>
                </a:solidFill>
                <a:latin typeface="微软雅黑"/>
                <a:ea typeface="微软雅黑"/>
              </a:rPr>
              <a:t>西安+咸阳合计 830 个职位，占比 94%——西咸都市圈是同一个人才池。</a:t>
            </a:r>
          </a:p>
        </p:txBody>
      </p:sp>
      <p:sp>
        <p:nvSpPr>
          <p:cNvPr id="38" name="TextBox 37"/>
          <p:cNvSpPr txBox="1"/>
          <p:nvPr/>
        </p:nvSpPr>
        <p:spPr>
          <a:xfrm>
            <a:off x="6675120" y="1481328"/>
            <a:ext cx="4572000" cy="274320"/>
          </a:xfrm>
          <a:prstGeom prst="rect">
            <a:avLst/>
          </a:prstGeom>
          <a:noFill/>
        </p:spPr>
        <p:txBody>
          <a:bodyPr wrap="square" anchor="t" lIns="0" rIns="0" tIns="0" bIns="0">
            <a:spAutoFit/>
          </a:bodyPr>
          <a:lstStyle/>
          <a:p>
            <a:pPr algn="l">
              <a:lnSpc>
                <a:spcPct val="100000"/>
              </a:lnSpc>
            </a:pPr>
            <a:r>
              <a:rPr sz="1250" b="1">
                <a:solidFill>
                  <a:srgbClr val="003366"/>
                </a:solidFill>
                <a:latin typeface="微软雅黑"/>
                <a:ea typeface="微软雅黑"/>
              </a:rPr>
              <a:t>西安市内区域分布（710 个职位）</a:t>
            </a:r>
          </a:p>
        </p:txBody>
      </p:sp>
      <p:sp>
        <p:nvSpPr>
          <p:cNvPr id="39" name="TextBox 38"/>
          <p:cNvSpPr txBox="1"/>
          <p:nvPr/>
        </p:nvSpPr>
        <p:spPr>
          <a:xfrm>
            <a:off x="6675120" y="1833372"/>
            <a:ext cx="128016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雁塔区</a:t>
            </a:r>
          </a:p>
        </p:txBody>
      </p:sp>
      <p:sp>
        <p:nvSpPr>
          <p:cNvPr id="40" name="Rectangle 39"/>
          <p:cNvSpPr/>
          <p:nvPr/>
        </p:nvSpPr>
        <p:spPr>
          <a:xfrm>
            <a:off x="8065008" y="1847088"/>
            <a:ext cx="237744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Rectangle 40"/>
          <p:cNvSpPr/>
          <p:nvPr/>
        </p:nvSpPr>
        <p:spPr>
          <a:xfrm>
            <a:off x="8065008" y="1847088"/>
            <a:ext cx="2377440" cy="219456"/>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2" name="TextBox 41"/>
          <p:cNvSpPr txBox="1"/>
          <p:nvPr/>
        </p:nvSpPr>
        <p:spPr>
          <a:xfrm>
            <a:off x="10552176" y="1833372"/>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247 个 · 34.8%</a:t>
            </a:r>
          </a:p>
        </p:txBody>
      </p:sp>
      <p:sp>
        <p:nvSpPr>
          <p:cNvPr id="43" name="TextBox 42"/>
          <p:cNvSpPr txBox="1"/>
          <p:nvPr/>
        </p:nvSpPr>
        <p:spPr>
          <a:xfrm>
            <a:off x="6675120" y="2217420"/>
            <a:ext cx="128016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长安区</a:t>
            </a:r>
          </a:p>
        </p:txBody>
      </p:sp>
      <p:sp>
        <p:nvSpPr>
          <p:cNvPr id="44" name="Rectangle 43"/>
          <p:cNvSpPr/>
          <p:nvPr/>
        </p:nvSpPr>
        <p:spPr>
          <a:xfrm>
            <a:off x="8065008" y="2231136"/>
            <a:ext cx="237744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5" name="Rectangle 44"/>
          <p:cNvSpPr/>
          <p:nvPr/>
        </p:nvSpPr>
        <p:spPr>
          <a:xfrm>
            <a:off x="8065008" y="2231136"/>
            <a:ext cx="2127183" cy="219456"/>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6" name="TextBox 45"/>
          <p:cNvSpPr txBox="1"/>
          <p:nvPr/>
        </p:nvSpPr>
        <p:spPr>
          <a:xfrm>
            <a:off x="10552176" y="2217420"/>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221 个 · 31.1%</a:t>
            </a:r>
          </a:p>
        </p:txBody>
      </p:sp>
      <p:sp>
        <p:nvSpPr>
          <p:cNvPr id="47" name="TextBox 46"/>
          <p:cNvSpPr txBox="1"/>
          <p:nvPr/>
        </p:nvSpPr>
        <p:spPr>
          <a:xfrm>
            <a:off x="6675120" y="2601468"/>
            <a:ext cx="128016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未央区</a:t>
            </a:r>
          </a:p>
        </p:txBody>
      </p:sp>
      <p:sp>
        <p:nvSpPr>
          <p:cNvPr id="48" name="Rectangle 47"/>
          <p:cNvSpPr/>
          <p:nvPr/>
        </p:nvSpPr>
        <p:spPr>
          <a:xfrm>
            <a:off x="8065008" y="2615184"/>
            <a:ext cx="237744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9" name="Rectangle 48"/>
          <p:cNvSpPr/>
          <p:nvPr/>
        </p:nvSpPr>
        <p:spPr>
          <a:xfrm>
            <a:off x="8065008" y="2615184"/>
            <a:ext cx="1203157" cy="219456"/>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0" name="TextBox 49"/>
          <p:cNvSpPr txBox="1"/>
          <p:nvPr/>
        </p:nvSpPr>
        <p:spPr>
          <a:xfrm>
            <a:off x="10552176" y="2601468"/>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125 个 · 17.6%</a:t>
            </a:r>
          </a:p>
        </p:txBody>
      </p:sp>
      <p:sp>
        <p:nvSpPr>
          <p:cNvPr id="51" name="TextBox 50"/>
          <p:cNvSpPr txBox="1"/>
          <p:nvPr/>
        </p:nvSpPr>
        <p:spPr>
          <a:xfrm>
            <a:off x="6675120" y="2985516"/>
            <a:ext cx="128016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碑林区</a:t>
            </a:r>
          </a:p>
        </p:txBody>
      </p:sp>
      <p:sp>
        <p:nvSpPr>
          <p:cNvPr id="52" name="Rectangle 51"/>
          <p:cNvSpPr/>
          <p:nvPr/>
        </p:nvSpPr>
        <p:spPr>
          <a:xfrm>
            <a:off x="8065008" y="2999232"/>
            <a:ext cx="237744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3" name="Rectangle 52"/>
          <p:cNvSpPr/>
          <p:nvPr/>
        </p:nvSpPr>
        <p:spPr>
          <a:xfrm>
            <a:off x="8065008" y="2999232"/>
            <a:ext cx="211755" cy="219456"/>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4" name="TextBox 53"/>
          <p:cNvSpPr txBox="1"/>
          <p:nvPr/>
        </p:nvSpPr>
        <p:spPr>
          <a:xfrm>
            <a:off x="10552176" y="2985516"/>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22 个</a:t>
            </a:r>
          </a:p>
        </p:txBody>
      </p:sp>
      <p:sp>
        <p:nvSpPr>
          <p:cNvPr id="55" name="TextBox 54"/>
          <p:cNvSpPr txBox="1"/>
          <p:nvPr/>
        </p:nvSpPr>
        <p:spPr>
          <a:xfrm>
            <a:off x="6675120" y="3369564"/>
            <a:ext cx="128016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鄠邑区</a:t>
            </a:r>
          </a:p>
        </p:txBody>
      </p:sp>
      <p:sp>
        <p:nvSpPr>
          <p:cNvPr id="56" name="Rectangle 55"/>
          <p:cNvSpPr/>
          <p:nvPr/>
        </p:nvSpPr>
        <p:spPr>
          <a:xfrm>
            <a:off x="8065008" y="3383280"/>
            <a:ext cx="237744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7" name="Rectangle 56"/>
          <p:cNvSpPr/>
          <p:nvPr/>
        </p:nvSpPr>
        <p:spPr>
          <a:xfrm>
            <a:off x="8065008" y="3383280"/>
            <a:ext cx="202130" cy="219456"/>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8" name="TextBox 57"/>
          <p:cNvSpPr txBox="1"/>
          <p:nvPr/>
        </p:nvSpPr>
        <p:spPr>
          <a:xfrm>
            <a:off x="10552176" y="3369564"/>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21 个</a:t>
            </a:r>
          </a:p>
        </p:txBody>
      </p:sp>
      <p:sp>
        <p:nvSpPr>
          <p:cNvPr id="59" name="TextBox 58"/>
          <p:cNvSpPr txBox="1"/>
          <p:nvPr/>
        </p:nvSpPr>
        <p:spPr>
          <a:xfrm>
            <a:off x="6675120" y="3753612"/>
            <a:ext cx="128016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高陵区</a:t>
            </a:r>
          </a:p>
        </p:txBody>
      </p:sp>
      <p:sp>
        <p:nvSpPr>
          <p:cNvPr id="60" name="Rectangle 59"/>
          <p:cNvSpPr/>
          <p:nvPr/>
        </p:nvSpPr>
        <p:spPr>
          <a:xfrm>
            <a:off x="8065008" y="3767328"/>
            <a:ext cx="237744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1" name="Rectangle 60"/>
          <p:cNvSpPr/>
          <p:nvPr/>
        </p:nvSpPr>
        <p:spPr>
          <a:xfrm>
            <a:off x="8065008" y="3767328"/>
            <a:ext cx="173254" cy="219456"/>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2" name="TextBox 61"/>
          <p:cNvSpPr txBox="1"/>
          <p:nvPr/>
        </p:nvSpPr>
        <p:spPr>
          <a:xfrm>
            <a:off x="10552176" y="3753612"/>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18 个</a:t>
            </a:r>
          </a:p>
        </p:txBody>
      </p:sp>
      <p:sp>
        <p:nvSpPr>
          <p:cNvPr id="63" name="TextBox 62"/>
          <p:cNvSpPr txBox="1"/>
          <p:nvPr/>
        </p:nvSpPr>
        <p:spPr>
          <a:xfrm>
            <a:off x="6675120" y="4137660"/>
            <a:ext cx="128016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其他区县</a:t>
            </a:r>
          </a:p>
        </p:txBody>
      </p:sp>
      <p:sp>
        <p:nvSpPr>
          <p:cNvPr id="64" name="Rectangle 63"/>
          <p:cNvSpPr/>
          <p:nvPr/>
        </p:nvSpPr>
        <p:spPr>
          <a:xfrm>
            <a:off x="8065008" y="4151376"/>
            <a:ext cx="237744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5" name="Rectangle 64"/>
          <p:cNvSpPr/>
          <p:nvPr/>
        </p:nvSpPr>
        <p:spPr>
          <a:xfrm>
            <a:off x="8065008" y="4151376"/>
            <a:ext cx="539014" cy="219456"/>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6" name="TextBox 65"/>
          <p:cNvSpPr txBox="1"/>
          <p:nvPr/>
        </p:nvSpPr>
        <p:spPr>
          <a:xfrm>
            <a:off x="10552176" y="4137660"/>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56 个</a:t>
            </a:r>
          </a:p>
        </p:txBody>
      </p:sp>
      <p:sp>
        <p:nvSpPr>
          <p:cNvPr id="67" name="Rectangle 66"/>
          <p:cNvSpPr/>
          <p:nvPr/>
        </p:nvSpPr>
        <p:spPr>
          <a:xfrm>
            <a:off x="502920" y="5074920"/>
            <a:ext cx="54864" cy="566928"/>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8" name="Rounded Rectangle 67"/>
          <p:cNvSpPr/>
          <p:nvPr/>
        </p:nvSpPr>
        <p:spPr>
          <a:xfrm>
            <a:off x="557784" y="5074920"/>
            <a:ext cx="11128248" cy="566928"/>
          </a:xfrm>
          <a:prstGeom prst="roundRect">
            <a:avLst>
              <a:gd name="adj" fmla="val 80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9" name="TextBox 68"/>
          <p:cNvSpPr txBox="1"/>
          <p:nvPr/>
        </p:nvSpPr>
        <p:spPr>
          <a:xfrm>
            <a:off x="777240" y="5148072"/>
            <a:ext cx="10789920" cy="457200"/>
          </a:xfrm>
          <a:prstGeom prst="rect">
            <a:avLst/>
          </a:prstGeom>
          <a:noFill/>
        </p:spPr>
        <p:txBody>
          <a:bodyPr wrap="square" anchor="ctr" lIns="0" rIns="0" tIns="0" bIns="0">
            <a:spAutoFit/>
          </a:bodyPr>
          <a:lstStyle/>
          <a:p>
            <a:pPr algn="l">
              <a:lnSpc>
                <a:spcPct val="115000"/>
              </a:lnSpc>
            </a:pPr>
            <a:r>
              <a:rPr sz="1200" b="1">
                <a:solidFill>
                  <a:srgbClr val="003366"/>
                </a:solidFill>
                <a:latin typeface="微软雅黑"/>
                <a:ea typeface="微软雅黑"/>
              </a:rPr>
              <a:t>关键洞察：</a:t>
            </a:r>
            <a:r>
              <a:rPr sz="1200" b="0">
                <a:solidFill>
                  <a:srgbClr val="333333"/>
                </a:solidFill>
                <a:latin typeface="微软雅黑"/>
                <a:ea typeface="微软雅黑"/>
              </a:rPr>
              <a:t>雁塔（高新区）、长安（航天基地）、未央（经开区）正是西安高端装备三大产业带。</a:t>
            </a:r>
            <a:r>
              <a:rPr sz="1200" b="1">
                <a:solidFill>
                  <a:srgbClr val="C00000"/>
                </a:solidFill>
                <a:latin typeface="微软雅黑"/>
                <a:ea typeface="微软雅黑"/>
              </a:rPr>
              <a:t>同一批候选人在同一批企业之间流动</a:t>
            </a:r>
            <a:r>
              <a:rPr sz="1200" b="0">
                <a:solidFill>
                  <a:srgbClr val="333333"/>
                </a:solidFill>
                <a:latin typeface="微软雅黑"/>
                <a:ea typeface="微软雅黑"/>
              </a:rPr>
              <a:t>——offer速度、面试体验、薪酬竞争力，决定这池子里的鱼流向谁家。</a:t>
            </a:r>
          </a:p>
        </p:txBody>
      </p:sp>
      <p:sp>
        <p:nvSpPr>
          <p:cNvPr id="70" name="TextBox 69"/>
          <p:cNvSpPr txBox="1"/>
          <p:nvPr/>
        </p:nvSpPr>
        <p:spPr>
          <a:xfrm>
            <a:off x="502920" y="6053328"/>
            <a:ext cx="11183112" cy="320040"/>
          </a:xfrm>
          <a:prstGeom prst="rect">
            <a:avLst/>
          </a:prstGeom>
          <a:noFill/>
        </p:spPr>
        <p:txBody>
          <a:bodyPr wrap="square" anchor="t" lIns="0" rIns="0" tIns="0" bIns="0">
            <a:spAutoFit/>
          </a:bodyPr>
          <a:lstStyle/>
          <a:p>
            <a:pPr algn="l">
              <a:lnSpc>
                <a:spcPct val="100000"/>
              </a:lnSpc>
            </a:pPr>
            <a:r>
              <a:rPr sz="850" b="0">
                <a:solidFill>
                  <a:srgbClr val="999999"/>
                </a:solidFill>
                <a:latin typeface="微软雅黑"/>
                <a:ea typeface="微软雅黑"/>
              </a:rPr>
              <a:t>数据来源：智联招聘“高端装备与智能制造专区”在招职位实时统计（提取时间：2026-08-17）。</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4572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502920" y="164592"/>
            <a:ext cx="310896" cy="310896"/>
          </a:xfrm>
          <a:prstGeom prst="roundRect">
            <a:avLst>
              <a:gd name="adj" fmla="val 8000"/>
            </a:avLst>
          </a:prstGeom>
          <a:solidFill>
            <a:srgbClr val="1A6DFF"/>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0" rIns="0" tIns="0" bIns="0"/>
          <a:lstStyle/>
          <a:p>
            <a:pPr algn="ctr"/>
            <a:r>
              <a:rPr sz="1600" b="1">
                <a:solidFill>
                  <a:srgbClr val="FFFFFF"/>
                </a:solidFill>
                <a:latin typeface="微软雅黑"/>
              </a:rPr>
              <a:t>Z</a:t>
            </a:r>
          </a:p>
        </p:txBody>
      </p:sp>
      <p:sp>
        <p:nvSpPr>
          <p:cNvPr id="4" name="TextBox 3"/>
          <p:cNvSpPr txBox="1"/>
          <p:nvPr/>
        </p:nvSpPr>
        <p:spPr>
          <a:xfrm>
            <a:off x="923544" y="146304"/>
            <a:ext cx="2194560" cy="384048"/>
          </a:xfrm>
          <a:prstGeom prst="rect">
            <a:avLst/>
          </a:prstGeom>
          <a:noFill/>
        </p:spPr>
        <p:txBody>
          <a:bodyPr wrap="square" anchor="ctr" lIns="0" rIns="0" tIns="0" bIns="0">
            <a:spAutoFit/>
          </a:bodyPr>
          <a:lstStyle/>
          <a:p>
            <a:pPr algn="l">
              <a:lnSpc>
                <a:spcPct val="100000"/>
              </a:lnSpc>
            </a:pPr>
            <a:r>
              <a:rPr sz="1500" b="1">
                <a:solidFill>
                  <a:srgbClr val="003366"/>
                </a:solidFill>
                <a:latin typeface="微软雅黑"/>
                <a:ea typeface="微软雅黑"/>
              </a:rPr>
              <a:t>智联招聘</a:t>
            </a:r>
          </a:p>
        </p:txBody>
      </p:sp>
      <p:sp>
        <p:nvSpPr>
          <p:cNvPr id="5" name="TextBox 4"/>
          <p:cNvSpPr txBox="1"/>
          <p:nvPr/>
        </p:nvSpPr>
        <p:spPr>
          <a:xfrm>
            <a:off x="923544" y="384048"/>
            <a:ext cx="2194560" cy="146304"/>
          </a:xfrm>
          <a:prstGeom prst="rect">
            <a:avLst/>
          </a:prstGeom>
          <a:noFill/>
        </p:spPr>
        <p:txBody>
          <a:bodyPr wrap="square" anchor="t" lIns="0" rIns="0" tIns="0" bIns="0">
            <a:spAutoFit/>
          </a:bodyPr>
          <a:lstStyle/>
          <a:p>
            <a:pPr algn="l">
              <a:lnSpc>
                <a:spcPct val="100000"/>
              </a:lnSpc>
            </a:pPr>
            <a:r>
              <a:rPr sz="700" b="0">
                <a:solidFill>
                  <a:srgbClr val="999999"/>
                </a:solidFill>
                <a:latin typeface="微软雅黑"/>
                <a:ea typeface="微软雅黑"/>
              </a:rPr>
              <a:t>ZHAOPIN.COM</a:t>
            </a:r>
          </a:p>
        </p:txBody>
      </p:sp>
      <p:sp>
        <p:nvSpPr>
          <p:cNvPr id="6" name="TextBox 5"/>
          <p:cNvSpPr txBox="1"/>
          <p:nvPr/>
        </p:nvSpPr>
        <p:spPr>
          <a:xfrm>
            <a:off x="8503920" y="201168"/>
            <a:ext cx="3200400" cy="274320"/>
          </a:xfrm>
          <a:prstGeom prst="rect">
            <a:avLst/>
          </a:prstGeom>
          <a:noFill/>
        </p:spPr>
        <p:txBody>
          <a:bodyPr wrap="square" anchor="t" lIns="0" rIns="0" tIns="0" bIns="0">
            <a:spAutoFit/>
          </a:bodyPr>
          <a:lstStyle/>
          <a:p>
            <a:pPr algn="r">
              <a:lnSpc>
                <a:spcPct val="100000"/>
              </a:lnSpc>
            </a:pPr>
            <a:r>
              <a:rPr sz="1000" b="0">
                <a:solidFill>
                  <a:srgbClr val="999999"/>
                </a:solidFill>
                <a:latin typeface="微软雅黑"/>
                <a:ea typeface="微软雅黑"/>
              </a:rPr>
              <a:t>高端装备与智能制造专场 · 西安</a:t>
            </a:r>
          </a:p>
        </p:txBody>
      </p:sp>
      <p:sp>
        <p:nvSpPr>
          <p:cNvPr id="7" name="Rectangle 6"/>
          <p:cNvSpPr/>
          <p:nvPr/>
        </p:nvSpPr>
        <p:spPr>
          <a:xfrm>
            <a:off x="502920" y="6419088"/>
            <a:ext cx="11183112" cy="9525"/>
          </a:xfrm>
          <a:prstGeom prst="rect">
            <a:avLst/>
          </a:prstGeom>
          <a:solidFill>
            <a:srgbClr val="E4E7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492240"/>
            <a:ext cx="8229600" cy="274320"/>
          </a:xfrm>
          <a:prstGeom prst="rect">
            <a:avLst/>
          </a:prstGeom>
          <a:noFill/>
        </p:spPr>
        <p:txBody>
          <a:bodyPr wrap="square" anchor="t" lIns="0" rIns="0" tIns="0" bIns="0">
            <a:spAutoFit/>
          </a:bodyPr>
          <a:lstStyle/>
          <a:p>
            <a:pPr algn="l">
              <a:lnSpc>
                <a:spcPct val="100000"/>
              </a:lnSpc>
            </a:pPr>
            <a:r>
              <a:rPr sz="850" b="0">
                <a:solidFill>
                  <a:srgbClr val="999999"/>
                </a:solidFill>
                <a:latin typeface="微软雅黑"/>
                <a:ea typeface="微软雅黑"/>
              </a:rPr>
              <a:t>智联招聘西安分公司 ｜ 客户交流资料 · 数据截至 2026-08-17</a:t>
            </a:r>
          </a:p>
        </p:txBody>
      </p:sp>
      <p:sp>
        <p:nvSpPr>
          <p:cNvPr id="9" name="TextBox 8"/>
          <p:cNvSpPr txBox="1"/>
          <p:nvPr/>
        </p:nvSpPr>
        <p:spPr>
          <a:xfrm>
            <a:off x="10515600" y="6492240"/>
            <a:ext cx="1170432" cy="274320"/>
          </a:xfrm>
          <a:prstGeom prst="rect">
            <a:avLst/>
          </a:prstGeom>
          <a:noFill/>
        </p:spPr>
        <p:txBody>
          <a:bodyPr wrap="square" anchor="t" lIns="0" rIns="0" tIns="0" bIns="0">
            <a:spAutoFit/>
          </a:bodyPr>
          <a:lstStyle/>
          <a:p>
            <a:pPr algn="r">
              <a:lnSpc>
                <a:spcPct val="100000"/>
              </a:lnSpc>
            </a:pPr>
            <a:r>
              <a:rPr sz="900" b="1">
                <a:solidFill>
                  <a:srgbClr val="003366"/>
                </a:solidFill>
                <a:latin typeface="微软雅黑"/>
                <a:ea typeface="微软雅黑"/>
              </a:rPr>
              <a:t>9 / 23</a:t>
            </a:r>
          </a:p>
        </p:txBody>
      </p:sp>
      <p:sp>
        <p:nvSpPr>
          <p:cNvPr id="10" name="TextBox 9"/>
          <p:cNvSpPr txBox="1"/>
          <p:nvPr/>
        </p:nvSpPr>
        <p:spPr>
          <a:xfrm>
            <a:off x="502920" y="566928"/>
            <a:ext cx="10972800" cy="256032"/>
          </a:xfrm>
          <a:prstGeom prst="rect">
            <a:avLst/>
          </a:prstGeom>
          <a:noFill/>
        </p:spPr>
        <p:txBody>
          <a:bodyPr wrap="square" anchor="t" lIns="0" rIns="0" tIns="0" bIns="0">
            <a:spAutoFit/>
          </a:bodyPr>
          <a:lstStyle/>
          <a:p>
            <a:pPr algn="l">
              <a:lnSpc>
                <a:spcPct val="100000"/>
              </a:lnSpc>
            </a:pPr>
            <a:r>
              <a:rPr sz="1100" b="1">
                <a:solidFill>
                  <a:srgbClr val="C00000"/>
                </a:solidFill>
                <a:latin typeface="微软雅黑"/>
                <a:ea typeface="微软雅黑"/>
              </a:rPr>
              <a:t>PART 1 · 需求结构</a:t>
            </a:r>
          </a:p>
        </p:txBody>
      </p:sp>
      <p:sp>
        <p:nvSpPr>
          <p:cNvPr id="11" name="TextBox 10"/>
          <p:cNvSpPr txBox="1"/>
          <p:nvPr/>
        </p:nvSpPr>
        <p:spPr>
          <a:xfrm>
            <a:off x="502920" y="822960"/>
            <a:ext cx="11247120" cy="502920"/>
          </a:xfrm>
          <a:prstGeom prst="rect">
            <a:avLst/>
          </a:prstGeom>
          <a:noFill/>
        </p:spPr>
        <p:txBody>
          <a:bodyPr wrap="square" anchor="t" lIns="0" rIns="0" tIns="0" bIns="0">
            <a:spAutoFit/>
          </a:bodyPr>
          <a:lstStyle/>
          <a:p>
            <a:pPr algn="l">
              <a:lnSpc>
                <a:spcPct val="100000"/>
              </a:lnSpc>
            </a:pPr>
            <a:r>
              <a:rPr sz="2200" b="1">
                <a:solidFill>
                  <a:srgbClr val="003366"/>
                </a:solidFill>
                <a:latin typeface="微软雅黑"/>
                <a:ea typeface="微软雅黑"/>
              </a:rPr>
              <a:t>需求主力是“硬科技工程岗”：质量、电气、机械、嵌入式四根支柱</a:t>
            </a:r>
          </a:p>
        </p:txBody>
      </p:sp>
      <p:sp>
        <p:nvSpPr>
          <p:cNvPr id="12" name="TextBox 11"/>
          <p:cNvSpPr txBox="1"/>
          <p:nvPr/>
        </p:nvSpPr>
        <p:spPr>
          <a:xfrm>
            <a:off x="502920" y="1481328"/>
            <a:ext cx="5486400" cy="274320"/>
          </a:xfrm>
          <a:prstGeom prst="rect">
            <a:avLst/>
          </a:prstGeom>
          <a:noFill/>
        </p:spPr>
        <p:txBody>
          <a:bodyPr wrap="square" anchor="t" lIns="0" rIns="0" tIns="0" bIns="0">
            <a:spAutoFit/>
          </a:bodyPr>
          <a:lstStyle/>
          <a:p>
            <a:pPr algn="l">
              <a:lnSpc>
                <a:spcPct val="100000"/>
              </a:lnSpc>
            </a:pPr>
            <a:r>
              <a:rPr sz="1250" b="1">
                <a:solidFill>
                  <a:srgbClr val="003366"/>
                </a:solidFill>
                <a:latin typeface="微软雅黑"/>
                <a:ea typeface="微软雅黑"/>
              </a:rPr>
              <a:t>岗位类别分布（883 个职位）</a:t>
            </a:r>
          </a:p>
        </p:txBody>
      </p:sp>
      <p:sp>
        <p:nvSpPr>
          <p:cNvPr id="13" name="TextBox 12"/>
          <p:cNvSpPr txBox="1"/>
          <p:nvPr/>
        </p:nvSpPr>
        <p:spPr>
          <a:xfrm>
            <a:off x="502920" y="1833372"/>
            <a:ext cx="164592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质量 / 体系</a:t>
            </a:r>
          </a:p>
        </p:txBody>
      </p:sp>
      <p:sp>
        <p:nvSpPr>
          <p:cNvPr id="14" name="Rectangle 13"/>
          <p:cNvSpPr/>
          <p:nvPr/>
        </p:nvSpPr>
        <p:spPr>
          <a:xfrm>
            <a:off x="2258568" y="1847088"/>
            <a:ext cx="274320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2258568" y="1847088"/>
            <a:ext cx="2743200" cy="219456"/>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5111496" y="1833372"/>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123 个 · 13.9%</a:t>
            </a:r>
          </a:p>
        </p:txBody>
      </p:sp>
      <p:sp>
        <p:nvSpPr>
          <p:cNvPr id="17" name="TextBox 16"/>
          <p:cNvSpPr txBox="1"/>
          <p:nvPr/>
        </p:nvSpPr>
        <p:spPr>
          <a:xfrm>
            <a:off x="502920" y="2199132"/>
            <a:ext cx="164592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电气 / 自动化 / PLC</a:t>
            </a:r>
          </a:p>
        </p:txBody>
      </p:sp>
      <p:sp>
        <p:nvSpPr>
          <p:cNvPr id="18" name="Rectangle 17"/>
          <p:cNvSpPr/>
          <p:nvPr/>
        </p:nvSpPr>
        <p:spPr>
          <a:xfrm>
            <a:off x="2258568" y="2212848"/>
            <a:ext cx="274320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2258568" y="2212848"/>
            <a:ext cx="2118731" cy="219456"/>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5111496" y="2199132"/>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95 个 · 10.8%</a:t>
            </a:r>
          </a:p>
        </p:txBody>
      </p:sp>
      <p:sp>
        <p:nvSpPr>
          <p:cNvPr id="21" name="TextBox 20"/>
          <p:cNvSpPr txBox="1"/>
          <p:nvPr/>
        </p:nvSpPr>
        <p:spPr>
          <a:xfrm>
            <a:off x="502920" y="2564892"/>
            <a:ext cx="164592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机械 / 结构 / 工艺</a:t>
            </a:r>
          </a:p>
        </p:txBody>
      </p:sp>
      <p:sp>
        <p:nvSpPr>
          <p:cNvPr id="22" name="Rectangle 21"/>
          <p:cNvSpPr/>
          <p:nvPr/>
        </p:nvSpPr>
        <p:spPr>
          <a:xfrm>
            <a:off x="2258568" y="2578608"/>
            <a:ext cx="274320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2258568" y="2578608"/>
            <a:ext cx="1962614" cy="219456"/>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5111496" y="2564892"/>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88 个 · 10.0%</a:t>
            </a:r>
          </a:p>
        </p:txBody>
      </p:sp>
      <p:sp>
        <p:nvSpPr>
          <p:cNvPr id="25" name="TextBox 24"/>
          <p:cNvSpPr txBox="1"/>
          <p:nvPr/>
        </p:nvSpPr>
        <p:spPr>
          <a:xfrm>
            <a:off x="502920" y="2930652"/>
            <a:ext cx="164592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电子 / 硬件 / 嵌入式</a:t>
            </a:r>
          </a:p>
        </p:txBody>
      </p:sp>
      <p:sp>
        <p:nvSpPr>
          <p:cNvPr id="26" name="Rectangle 25"/>
          <p:cNvSpPr/>
          <p:nvPr/>
        </p:nvSpPr>
        <p:spPr>
          <a:xfrm>
            <a:off x="2258568" y="2944368"/>
            <a:ext cx="274320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ectangle 26"/>
          <p:cNvSpPr/>
          <p:nvPr/>
        </p:nvSpPr>
        <p:spPr>
          <a:xfrm>
            <a:off x="2258568" y="2944368"/>
            <a:ext cx="1873404" cy="219456"/>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5111496" y="2930652"/>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84 个 · 9.5%</a:t>
            </a:r>
          </a:p>
        </p:txBody>
      </p:sp>
      <p:sp>
        <p:nvSpPr>
          <p:cNvPr id="29" name="TextBox 28"/>
          <p:cNvSpPr txBox="1"/>
          <p:nvPr/>
        </p:nvSpPr>
        <p:spPr>
          <a:xfrm>
            <a:off x="502920" y="3296412"/>
            <a:ext cx="164592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半导体 / 芯片</a:t>
            </a:r>
          </a:p>
        </p:txBody>
      </p:sp>
      <p:sp>
        <p:nvSpPr>
          <p:cNvPr id="30" name="Rectangle 29"/>
          <p:cNvSpPr/>
          <p:nvPr/>
        </p:nvSpPr>
        <p:spPr>
          <a:xfrm>
            <a:off x="2258568" y="3310128"/>
            <a:ext cx="274320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Rectangle 30"/>
          <p:cNvSpPr/>
          <p:nvPr/>
        </p:nvSpPr>
        <p:spPr>
          <a:xfrm>
            <a:off x="2258568" y="3310128"/>
            <a:ext cx="1583473" cy="219456"/>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
          <p:cNvSpPr txBox="1"/>
          <p:nvPr/>
        </p:nvSpPr>
        <p:spPr>
          <a:xfrm>
            <a:off x="5111496" y="3296412"/>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71 个 · 8.0%</a:t>
            </a:r>
          </a:p>
        </p:txBody>
      </p:sp>
      <p:sp>
        <p:nvSpPr>
          <p:cNvPr id="33" name="TextBox 32"/>
          <p:cNvSpPr txBox="1"/>
          <p:nvPr/>
        </p:nvSpPr>
        <p:spPr>
          <a:xfrm>
            <a:off x="502920" y="3662171"/>
            <a:ext cx="164592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软件 / 算法</a:t>
            </a:r>
          </a:p>
        </p:txBody>
      </p:sp>
      <p:sp>
        <p:nvSpPr>
          <p:cNvPr id="34" name="Rectangle 33"/>
          <p:cNvSpPr/>
          <p:nvPr/>
        </p:nvSpPr>
        <p:spPr>
          <a:xfrm>
            <a:off x="2258568" y="3675887"/>
            <a:ext cx="274320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Rectangle 34"/>
          <p:cNvSpPr/>
          <p:nvPr/>
        </p:nvSpPr>
        <p:spPr>
          <a:xfrm>
            <a:off x="2258568" y="3675887"/>
            <a:ext cx="1405053" cy="219456"/>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TextBox 35"/>
          <p:cNvSpPr txBox="1"/>
          <p:nvPr/>
        </p:nvSpPr>
        <p:spPr>
          <a:xfrm>
            <a:off x="5111496" y="3662171"/>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63 个 · 7.1%</a:t>
            </a:r>
          </a:p>
        </p:txBody>
      </p:sp>
      <p:sp>
        <p:nvSpPr>
          <p:cNvPr id="37" name="TextBox 36"/>
          <p:cNvSpPr txBox="1"/>
          <p:nvPr/>
        </p:nvSpPr>
        <p:spPr>
          <a:xfrm>
            <a:off x="502920" y="4027932"/>
            <a:ext cx="164592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销售 / 市场 / 职能</a:t>
            </a:r>
          </a:p>
        </p:txBody>
      </p:sp>
      <p:sp>
        <p:nvSpPr>
          <p:cNvPr id="38" name="Rectangle 37"/>
          <p:cNvSpPr/>
          <p:nvPr/>
        </p:nvSpPr>
        <p:spPr>
          <a:xfrm>
            <a:off x="2258568" y="4041648"/>
            <a:ext cx="274320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9" name="Rectangle 38"/>
          <p:cNvSpPr/>
          <p:nvPr/>
        </p:nvSpPr>
        <p:spPr>
          <a:xfrm>
            <a:off x="2258568" y="4041648"/>
            <a:ext cx="1293541" cy="219456"/>
          </a:xfrm>
          <a:prstGeom prst="rect">
            <a:avLst/>
          </a:prstGeom>
          <a:solidFill>
            <a:srgbClr val="B886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TextBox 39"/>
          <p:cNvSpPr txBox="1"/>
          <p:nvPr/>
        </p:nvSpPr>
        <p:spPr>
          <a:xfrm>
            <a:off x="5111496" y="4027932"/>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58 个 · 6.6%</a:t>
            </a:r>
          </a:p>
        </p:txBody>
      </p:sp>
      <p:sp>
        <p:nvSpPr>
          <p:cNvPr id="41" name="TextBox 40"/>
          <p:cNvSpPr txBox="1"/>
          <p:nvPr/>
        </p:nvSpPr>
        <p:spPr>
          <a:xfrm>
            <a:off x="502920" y="4393692"/>
            <a:ext cx="1645920" cy="274320"/>
          </a:xfrm>
          <a:prstGeom prst="rect">
            <a:avLst/>
          </a:prstGeom>
          <a:noFill/>
        </p:spPr>
        <p:txBody>
          <a:bodyPr wrap="square" anchor="ctr" lIns="0" rIns="0" tIns="0" bIns="0">
            <a:spAutoFit/>
          </a:bodyPr>
          <a:lstStyle/>
          <a:p>
            <a:pPr algn="r">
              <a:lnSpc>
                <a:spcPct val="100000"/>
              </a:lnSpc>
            </a:pPr>
            <a:r>
              <a:rPr sz="1050" b="0">
                <a:solidFill>
                  <a:srgbClr val="333333"/>
                </a:solidFill>
                <a:latin typeface="微软雅黑"/>
                <a:ea typeface="微软雅黑"/>
              </a:rPr>
              <a:t>生产技工/供应链/其他</a:t>
            </a:r>
          </a:p>
        </p:txBody>
      </p:sp>
      <p:sp>
        <p:nvSpPr>
          <p:cNvPr id="42" name="Rectangle 41"/>
          <p:cNvSpPr/>
          <p:nvPr/>
        </p:nvSpPr>
        <p:spPr>
          <a:xfrm>
            <a:off x="2258568" y="4407408"/>
            <a:ext cx="2743200" cy="219456"/>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3" name="Rectangle 42"/>
          <p:cNvSpPr/>
          <p:nvPr/>
        </p:nvSpPr>
        <p:spPr>
          <a:xfrm>
            <a:off x="2258568" y="4407408"/>
            <a:ext cx="6713034" cy="219456"/>
          </a:xfrm>
          <a:prstGeom prst="rect">
            <a:avLst/>
          </a:prstGeom>
          <a:solidFill>
            <a:srgbClr val="B886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4" name="TextBox 43"/>
          <p:cNvSpPr txBox="1"/>
          <p:nvPr/>
        </p:nvSpPr>
        <p:spPr>
          <a:xfrm>
            <a:off x="5111496" y="4393692"/>
            <a:ext cx="1600200" cy="274320"/>
          </a:xfrm>
          <a:prstGeom prst="rect">
            <a:avLst/>
          </a:prstGeom>
          <a:noFill/>
        </p:spPr>
        <p:txBody>
          <a:bodyPr wrap="square" anchor="ctr" lIns="0" rIns="0" tIns="0" bIns="0">
            <a:spAutoFit/>
          </a:bodyPr>
          <a:lstStyle/>
          <a:p>
            <a:pPr algn="l">
              <a:lnSpc>
                <a:spcPct val="100000"/>
              </a:lnSpc>
            </a:pPr>
            <a:r>
              <a:rPr sz="1050" b="1">
                <a:solidFill>
                  <a:srgbClr val="333333"/>
                </a:solidFill>
                <a:latin typeface="微软雅黑"/>
                <a:ea typeface="微软雅黑"/>
              </a:rPr>
              <a:t>301 个 · 34.1%</a:t>
            </a:r>
          </a:p>
        </p:txBody>
      </p:sp>
      <p:sp>
        <p:nvSpPr>
          <p:cNvPr id="45" name="TextBox 44"/>
          <p:cNvSpPr txBox="1"/>
          <p:nvPr/>
        </p:nvSpPr>
        <p:spPr>
          <a:xfrm>
            <a:off x="6675120" y="1481328"/>
            <a:ext cx="4937760" cy="274320"/>
          </a:xfrm>
          <a:prstGeom prst="rect">
            <a:avLst/>
          </a:prstGeom>
          <a:noFill/>
        </p:spPr>
        <p:txBody>
          <a:bodyPr wrap="square" anchor="t" lIns="0" rIns="0" tIns="0" bIns="0">
            <a:spAutoFit/>
          </a:bodyPr>
          <a:lstStyle/>
          <a:p>
            <a:pPr algn="l">
              <a:lnSpc>
                <a:spcPct val="100000"/>
              </a:lnSpc>
            </a:pPr>
            <a:r>
              <a:rPr sz="1250" b="1">
                <a:solidFill>
                  <a:srgbClr val="003366"/>
                </a:solidFill>
                <a:latin typeface="微软雅黑"/>
                <a:ea typeface="微软雅黑"/>
              </a:rPr>
              <a:t>单岗位在招数 TOP（全区最“卷”的岗位）</a:t>
            </a:r>
          </a:p>
        </p:txBody>
      </p:sp>
      <p:graphicFrame>
        <p:nvGraphicFramePr>
          <p:cNvPr id="46" name="Table 45"/>
          <p:cNvGraphicFramePr>
            <a:graphicFrameLocks noGrp="1"/>
          </p:cNvGraphicFramePr>
          <p:nvPr/>
        </p:nvGraphicFramePr>
        <p:xfrm>
          <a:off x="6675120" y="1847088"/>
          <a:ext cx="4983480" cy="2313432"/>
        </p:xfrm>
        <a:graphic>
          <a:graphicData uri="http://schemas.openxmlformats.org/drawingml/2006/table">
            <a:tbl>
              <a:tblPr>
                <a:tableStyleId>{5C22544A-7EE6-4342-B048-85BDC9FD1C3A}</a:tableStyleId>
              </a:tblPr>
              <a:tblGrid>
                <a:gridCol w="1737360"/>
                <a:gridCol w="868680"/>
                <a:gridCol w="2377440"/>
              </a:tblGrid>
              <a:tr h="329184">
                <a:tc>
                  <a:txBody>
                    <a:bodyPr wrap="square"/>
                    <a:lstStyle/>
                    <a:p>
                      <a:pPr algn="l"/>
                      <a:r>
                        <a:rPr sz="1050" b="1">
                          <a:solidFill>
                            <a:srgbClr val="003366"/>
                          </a:solidFill>
                          <a:latin typeface="微软雅黑"/>
                          <a:ea typeface="微软雅黑"/>
                        </a:rPr>
                        <a:t>岗位</a:t>
                      </a:r>
                    </a:p>
                  </a:txBody>
                  <a:tcPr marL="91440" marR="73152" marT="27432" marB="27432" anchor="ctr">
                    <a:solidFill>
                      <a:srgbClr val="F7F7F7"/>
                    </a:solidFill>
                  </a:tcPr>
                </a:tc>
                <a:tc>
                  <a:txBody>
                    <a:bodyPr wrap="square"/>
                    <a:lstStyle/>
                    <a:p>
                      <a:pPr algn="l"/>
                      <a:r>
                        <a:rPr sz="1050" b="1">
                          <a:solidFill>
                            <a:srgbClr val="003366"/>
                          </a:solidFill>
                          <a:latin typeface="微软雅黑"/>
                          <a:ea typeface="微软雅黑"/>
                        </a:rPr>
                        <a:t>在招数</a:t>
                      </a:r>
                    </a:p>
                  </a:txBody>
                  <a:tcPr marL="91440" marR="73152" marT="27432" marB="27432" anchor="ctr">
                    <a:solidFill>
                      <a:srgbClr val="F7F7F7"/>
                    </a:solidFill>
                  </a:tcPr>
                </a:tc>
                <a:tc>
                  <a:txBody>
                    <a:bodyPr wrap="square"/>
                    <a:lstStyle/>
                    <a:p>
                      <a:pPr algn="l"/>
                      <a:r>
                        <a:rPr sz="1050" b="1">
                          <a:solidFill>
                            <a:srgbClr val="003366"/>
                          </a:solidFill>
                          <a:latin typeface="微软雅黑"/>
                          <a:ea typeface="微软雅黑"/>
                        </a:rPr>
                        <a:t>说明</a:t>
                      </a:r>
                    </a:p>
                  </a:txBody>
                  <a:tcPr marL="91440" marR="73152" marT="27432" marB="27432" anchor="ctr">
                    <a:solidFill>
                      <a:srgbClr val="F7F7F7"/>
                    </a:solidFill>
                  </a:tcPr>
                </a:tc>
              </a:tr>
              <a:tr h="283464">
                <a:tc>
                  <a:txBody>
                    <a:bodyPr wrap="square"/>
                    <a:lstStyle/>
                    <a:p>
                      <a:pPr algn="l"/>
                      <a:r>
                        <a:rPr sz="1050" b="1">
                          <a:solidFill>
                            <a:srgbClr val="C00000"/>
                          </a:solidFill>
                          <a:latin typeface="微软雅黑"/>
                          <a:ea typeface="微软雅黑"/>
                        </a:rPr>
                        <a:t>嵌入式工程师</a:t>
                      </a:r>
                    </a:p>
                  </a:txBody>
                  <a:tcPr marL="91440" marR="73152" marT="27432" marB="27432" anchor="ctr"/>
                </a:tc>
                <a:tc>
                  <a:txBody>
                    <a:bodyPr wrap="square"/>
                    <a:lstStyle/>
                    <a:p>
                      <a:pPr algn="l"/>
                      <a:r>
                        <a:rPr sz="1050" b="1">
                          <a:solidFill>
                            <a:srgbClr val="C00000"/>
                          </a:solidFill>
                          <a:latin typeface="微软雅黑"/>
                          <a:ea typeface="微软雅黑"/>
                        </a:rPr>
                        <a:t>25</a:t>
                      </a:r>
                    </a:p>
                  </a:txBody>
                  <a:tcPr marL="91440" marR="73152" marT="27432" marB="27432" anchor="ctr"/>
                </a:tc>
                <a:tc>
                  <a:txBody>
                    <a:bodyPr wrap="square"/>
                    <a:lstStyle/>
                    <a:p>
                      <a:pPr algn="l"/>
                      <a:r>
                        <a:rPr sz="1050" b="0">
                          <a:solidFill>
                            <a:srgbClr val="333333"/>
                          </a:solidFill>
                          <a:latin typeface="微软雅黑"/>
                          <a:ea typeface="微软雅黑"/>
                        </a:rPr>
                        <a:t>多家企业同时在抢</a:t>
                      </a:r>
                    </a:p>
                  </a:txBody>
                  <a:tcPr marL="91440" marR="73152" marT="27432" marB="27432" anchor="ctr"/>
                </a:tc>
              </a:tr>
              <a:tr h="283464">
                <a:tc>
                  <a:txBody>
                    <a:bodyPr wrap="square"/>
                    <a:lstStyle/>
                    <a:p>
                      <a:pPr algn="l"/>
                      <a:r>
                        <a:rPr sz="1050" b="0">
                          <a:solidFill>
                            <a:srgbClr val="333333"/>
                          </a:solidFill>
                          <a:latin typeface="微软雅黑"/>
                          <a:ea typeface="微软雅黑"/>
                        </a:rPr>
                        <a:t>质检员</a:t>
                      </a:r>
                    </a:p>
                  </a:txBody>
                  <a:tcPr marL="91440" marR="73152" marT="27432" marB="27432" anchor="ctr"/>
                </a:tc>
                <a:tc>
                  <a:txBody>
                    <a:bodyPr wrap="square"/>
                    <a:lstStyle/>
                    <a:p>
                      <a:pPr algn="l"/>
                      <a:r>
                        <a:rPr sz="1050" b="0">
                          <a:solidFill>
                            <a:srgbClr val="333333"/>
                          </a:solidFill>
                          <a:latin typeface="微软雅黑"/>
                          <a:ea typeface="微软雅黑"/>
                        </a:rPr>
                        <a:t>18</a:t>
                      </a:r>
                    </a:p>
                  </a:txBody>
                  <a:tcPr marL="91440" marR="73152" marT="27432" marB="27432" anchor="ctr"/>
                </a:tc>
                <a:tc>
                  <a:txBody>
                    <a:bodyPr wrap="square"/>
                    <a:lstStyle/>
                    <a:p>
                      <a:pPr algn="l"/>
                      <a:r>
                        <a:rPr sz="1050" b="0">
                          <a:solidFill>
                            <a:srgbClr val="333333"/>
                          </a:solidFill>
                          <a:latin typeface="微软雅黑"/>
                          <a:ea typeface="微软雅黑"/>
                        </a:rPr>
                        <a:t>IQC/IPQC/OQC 细分</a:t>
                      </a:r>
                    </a:p>
                  </a:txBody>
                  <a:tcPr marL="91440" marR="73152" marT="27432" marB="27432" anchor="ctr"/>
                </a:tc>
              </a:tr>
              <a:tr h="283464">
                <a:tc>
                  <a:txBody>
                    <a:bodyPr wrap="square"/>
                    <a:lstStyle/>
                    <a:p>
                      <a:pPr algn="l"/>
                      <a:r>
                        <a:rPr sz="1050" b="0">
                          <a:solidFill>
                            <a:srgbClr val="333333"/>
                          </a:solidFill>
                          <a:latin typeface="微软雅黑"/>
                          <a:ea typeface="微软雅黑"/>
                        </a:rPr>
                        <a:t>电气工程师</a:t>
                      </a:r>
                    </a:p>
                  </a:txBody>
                  <a:tcPr marL="91440" marR="73152" marT="27432" marB="27432" anchor="ctr"/>
                </a:tc>
                <a:tc>
                  <a:txBody>
                    <a:bodyPr wrap="square"/>
                    <a:lstStyle/>
                    <a:p>
                      <a:pPr algn="l"/>
                      <a:r>
                        <a:rPr sz="1050" b="0">
                          <a:solidFill>
                            <a:srgbClr val="333333"/>
                          </a:solidFill>
                          <a:latin typeface="微软雅黑"/>
                          <a:ea typeface="微软雅黑"/>
                        </a:rPr>
                        <a:t>16</a:t>
                      </a:r>
                    </a:p>
                  </a:txBody>
                  <a:tcPr marL="91440" marR="73152" marT="27432" marB="27432" anchor="ctr"/>
                </a:tc>
                <a:tc>
                  <a:txBody>
                    <a:bodyPr wrap="square"/>
                    <a:lstStyle/>
                    <a:p>
                      <a:pPr algn="l"/>
                      <a:r>
                        <a:rPr sz="1050" b="0">
                          <a:solidFill>
                            <a:srgbClr val="333333"/>
                          </a:solidFill>
                          <a:latin typeface="微软雅黑"/>
                          <a:ea typeface="微软雅黑"/>
                        </a:rPr>
                        <a:t>含 PLC 方向</a:t>
                      </a:r>
                    </a:p>
                  </a:txBody>
                  <a:tcPr marL="91440" marR="73152" marT="27432" marB="27432" anchor="ctr"/>
                </a:tc>
              </a:tr>
              <a:tr h="283464">
                <a:tc>
                  <a:txBody>
                    <a:bodyPr wrap="square"/>
                    <a:lstStyle/>
                    <a:p>
                      <a:pPr algn="l"/>
                      <a:r>
                        <a:rPr sz="1050" b="0">
                          <a:solidFill>
                            <a:srgbClr val="333333"/>
                          </a:solidFill>
                          <a:latin typeface="微软雅黑"/>
                          <a:ea typeface="微软雅黑"/>
                        </a:rPr>
                        <a:t>硬件工程师</a:t>
                      </a:r>
                    </a:p>
                  </a:txBody>
                  <a:tcPr marL="91440" marR="73152" marT="27432" marB="27432" anchor="ctr"/>
                </a:tc>
                <a:tc>
                  <a:txBody>
                    <a:bodyPr wrap="square"/>
                    <a:lstStyle/>
                    <a:p>
                      <a:pPr algn="l"/>
                      <a:r>
                        <a:rPr sz="1050" b="0">
                          <a:solidFill>
                            <a:srgbClr val="333333"/>
                          </a:solidFill>
                          <a:latin typeface="微软雅黑"/>
                          <a:ea typeface="微软雅黑"/>
                        </a:rPr>
                        <a:t>15</a:t>
                      </a:r>
                    </a:p>
                  </a:txBody>
                  <a:tcPr marL="91440" marR="73152" marT="27432" marB="27432" anchor="ctr"/>
                </a:tc>
                <a:tc>
                  <a:txBody>
                    <a:bodyPr wrap="square"/>
                    <a:lstStyle/>
                    <a:p>
                      <a:pPr algn="l"/>
                      <a:r>
                        <a:rPr sz="1050" b="0">
                          <a:solidFill>
                            <a:srgbClr val="333333"/>
                          </a:solidFill>
                          <a:latin typeface="微软雅黑"/>
                          <a:ea typeface="微软雅黑"/>
                        </a:rPr>
                        <a:t>电源/射频/板卡</a:t>
                      </a:r>
                    </a:p>
                  </a:txBody>
                  <a:tcPr marL="91440" marR="73152" marT="27432" marB="27432" anchor="ctr"/>
                </a:tc>
              </a:tr>
              <a:tr h="283464">
                <a:tc>
                  <a:txBody>
                    <a:bodyPr wrap="square"/>
                    <a:lstStyle/>
                    <a:p>
                      <a:pPr algn="l"/>
                      <a:r>
                        <a:rPr sz="1050" b="0">
                          <a:solidFill>
                            <a:srgbClr val="333333"/>
                          </a:solidFill>
                          <a:latin typeface="微软雅黑"/>
                          <a:ea typeface="微软雅黑"/>
                        </a:rPr>
                        <a:t>自动化工程师</a:t>
                      </a:r>
                    </a:p>
                  </a:txBody>
                  <a:tcPr marL="91440" marR="73152" marT="27432" marB="27432" anchor="ctr"/>
                </a:tc>
                <a:tc>
                  <a:txBody>
                    <a:bodyPr wrap="square"/>
                    <a:lstStyle/>
                    <a:p>
                      <a:pPr algn="l"/>
                      <a:r>
                        <a:rPr sz="1050" b="0">
                          <a:solidFill>
                            <a:srgbClr val="333333"/>
                          </a:solidFill>
                          <a:latin typeface="微软雅黑"/>
                          <a:ea typeface="微软雅黑"/>
                        </a:rPr>
                        <a:t>13</a:t>
                      </a:r>
                    </a:p>
                  </a:txBody>
                  <a:tcPr marL="91440" marR="73152" marT="27432" marB="27432" anchor="ctr"/>
                </a:tc>
                <a:tc>
                  <a:txBody>
                    <a:bodyPr wrap="square"/>
                    <a:lstStyle/>
                    <a:p>
                      <a:pPr algn="l"/>
                      <a:r>
                        <a:rPr sz="1050" b="0">
                          <a:solidFill>
                            <a:srgbClr val="333333"/>
                          </a:solidFill>
                          <a:latin typeface="微软雅黑"/>
                          <a:ea typeface="微软雅黑"/>
                        </a:rPr>
                        <a:t>产线改造需求旺</a:t>
                      </a:r>
                    </a:p>
                  </a:txBody>
                  <a:tcPr marL="91440" marR="73152" marT="27432" marB="27432" anchor="ctr"/>
                </a:tc>
              </a:tr>
              <a:tr h="283464">
                <a:tc>
                  <a:txBody>
                    <a:bodyPr wrap="square"/>
                    <a:lstStyle/>
                    <a:p>
                      <a:pPr algn="l"/>
                      <a:r>
                        <a:rPr sz="1050" b="0">
                          <a:solidFill>
                            <a:srgbClr val="333333"/>
                          </a:solidFill>
                          <a:latin typeface="微软雅黑"/>
                          <a:ea typeface="微软雅黑"/>
                        </a:rPr>
                        <a:t>装配钳工</a:t>
                      </a:r>
                    </a:p>
                  </a:txBody>
                  <a:tcPr marL="91440" marR="73152" marT="27432" marB="27432" anchor="ctr"/>
                </a:tc>
                <a:tc>
                  <a:txBody>
                    <a:bodyPr wrap="square"/>
                    <a:lstStyle/>
                    <a:p>
                      <a:pPr algn="l"/>
                      <a:r>
                        <a:rPr sz="1050" b="0">
                          <a:solidFill>
                            <a:srgbClr val="333333"/>
                          </a:solidFill>
                          <a:latin typeface="微软雅黑"/>
                          <a:ea typeface="微软雅黑"/>
                        </a:rPr>
                        <a:t>12</a:t>
                      </a:r>
                    </a:p>
                  </a:txBody>
                  <a:tcPr marL="91440" marR="73152" marT="27432" marB="27432" anchor="ctr"/>
                </a:tc>
                <a:tc>
                  <a:txBody>
                    <a:bodyPr wrap="square"/>
                    <a:lstStyle/>
                    <a:p>
                      <a:pPr algn="l"/>
                      <a:r>
                        <a:rPr sz="1050" b="0">
                          <a:solidFill>
                            <a:srgbClr val="333333"/>
                          </a:solidFill>
                          <a:latin typeface="微软雅黑"/>
                          <a:ea typeface="微软雅黑"/>
                        </a:rPr>
                        <a:t>熟手技工持续紧缺</a:t>
                      </a:r>
                    </a:p>
                  </a:txBody>
                  <a:tcPr marL="91440" marR="73152" marT="27432" marB="27432" anchor="ctr"/>
                </a:tc>
              </a:tr>
              <a:tr h="283464">
                <a:tc>
                  <a:txBody>
                    <a:bodyPr wrap="square"/>
                    <a:lstStyle/>
                    <a:p>
                      <a:pPr algn="l"/>
                      <a:r>
                        <a:rPr sz="1050" b="0">
                          <a:solidFill>
                            <a:srgbClr val="333333"/>
                          </a:solidFill>
                          <a:latin typeface="微软雅黑"/>
                          <a:ea typeface="微软雅黑"/>
                        </a:rPr>
                        <a:t>FPGA 工程师</a:t>
                      </a:r>
                    </a:p>
                  </a:txBody>
                  <a:tcPr marL="91440" marR="73152" marT="27432" marB="27432" anchor="ctr"/>
                </a:tc>
                <a:tc>
                  <a:txBody>
                    <a:bodyPr wrap="square"/>
                    <a:lstStyle/>
                    <a:p>
                      <a:pPr algn="l"/>
                      <a:r>
                        <a:rPr sz="1050" b="0">
                          <a:solidFill>
                            <a:srgbClr val="333333"/>
                          </a:solidFill>
                          <a:latin typeface="微软雅黑"/>
                          <a:ea typeface="微软雅黑"/>
                        </a:rPr>
                        <a:t>9</a:t>
                      </a:r>
                    </a:p>
                  </a:txBody>
                  <a:tcPr marL="91440" marR="73152" marT="27432" marB="27432" anchor="ctr"/>
                </a:tc>
                <a:tc>
                  <a:txBody>
                    <a:bodyPr wrap="square"/>
                    <a:lstStyle/>
                    <a:p>
                      <a:pPr algn="l"/>
                      <a:r>
                        <a:rPr sz="1050" b="0">
                          <a:solidFill>
                            <a:srgbClr val="333333"/>
                          </a:solidFill>
                          <a:latin typeface="微软雅黑"/>
                          <a:ea typeface="微软雅黑"/>
                        </a:rPr>
                        <a:t>与军工/半导体相关</a:t>
                      </a:r>
                    </a:p>
                  </a:txBody>
                  <a:tcPr marL="91440" marR="73152" marT="27432" marB="27432" anchor="ctr"/>
                </a:tc>
              </a:tr>
            </a:tbl>
          </a:graphicData>
        </a:graphic>
      </p:graphicFrame>
      <p:sp>
        <p:nvSpPr>
          <p:cNvPr id="47" name="TextBox 46"/>
          <p:cNvSpPr txBox="1"/>
          <p:nvPr/>
        </p:nvSpPr>
        <p:spPr>
          <a:xfrm>
            <a:off x="6675120" y="4434840"/>
            <a:ext cx="4983480" cy="640080"/>
          </a:xfrm>
          <a:prstGeom prst="rect">
            <a:avLst/>
          </a:prstGeom>
          <a:noFill/>
        </p:spPr>
        <p:txBody>
          <a:bodyPr wrap="square" anchor="t" lIns="0" rIns="0" tIns="0" bIns="0">
            <a:spAutoFit/>
          </a:bodyPr>
          <a:lstStyle/>
          <a:p>
            <a:pPr algn="l">
              <a:lnSpc>
                <a:spcPct val="130000"/>
              </a:lnSpc>
            </a:pPr>
            <a:r>
              <a:rPr sz="950" b="0">
                <a:solidFill>
                  <a:srgbClr val="999999"/>
                </a:solidFill>
                <a:latin typeface="微软雅黑"/>
                <a:ea typeface="微软雅黑"/>
              </a:rPr>
              <a:t>高频技能标签：西门子(51)、汽车行业质量体系(24)、来料检验IQC(21)、C++(21)、PCB设计(20)、PLC设计(17)</a:t>
            </a:r>
          </a:p>
        </p:txBody>
      </p:sp>
      <p:sp>
        <p:nvSpPr>
          <p:cNvPr id="48" name="Rectangle 47"/>
          <p:cNvSpPr/>
          <p:nvPr/>
        </p:nvSpPr>
        <p:spPr>
          <a:xfrm>
            <a:off x="502920" y="5212080"/>
            <a:ext cx="54864" cy="566928"/>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9" name="Rounded Rectangle 48"/>
          <p:cNvSpPr/>
          <p:nvPr/>
        </p:nvSpPr>
        <p:spPr>
          <a:xfrm>
            <a:off x="557784" y="5212080"/>
            <a:ext cx="11128248" cy="566928"/>
          </a:xfrm>
          <a:prstGeom prst="roundRect">
            <a:avLst>
              <a:gd name="adj" fmla="val 80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0" name="TextBox 49"/>
          <p:cNvSpPr txBox="1"/>
          <p:nvPr/>
        </p:nvSpPr>
        <p:spPr>
          <a:xfrm>
            <a:off x="777240" y="5285232"/>
            <a:ext cx="10789920" cy="457200"/>
          </a:xfrm>
          <a:prstGeom prst="rect">
            <a:avLst/>
          </a:prstGeom>
          <a:noFill/>
        </p:spPr>
        <p:txBody>
          <a:bodyPr wrap="square" anchor="ctr" lIns="0" rIns="0" tIns="0" bIns="0">
            <a:spAutoFit/>
          </a:bodyPr>
          <a:lstStyle/>
          <a:p>
            <a:pPr algn="l">
              <a:lnSpc>
                <a:spcPct val="115000"/>
              </a:lnSpc>
            </a:pPr>
            <a:r>
              <a:rPr sz="1200" b="1">
                <a:solidFill>
                  <a:srgbClr val="003366"/>
                </a:solidFill>
                <a:latin typeface="微软雅黑"/>
                <a:ea typeface="微软雅黑"/>
              </a:rPr>
              <a:t>关键洞察：</a:t>
            </a:r>
            <a:r>
              <a:rPr sz="1200" b="0">
                <a:solidFill>
                  <a:srgbClr val="333333"/>
                </a:solidFill>
                <a:latin typeface="微软雅黑"/>
                <a:ea typeface="微软雅黑"/>
              </a:rPr>
              <a:t>六大工程技术类岗位合计 524 个（占可归类职位八成以上），</a:t>
            </a:r>
            <a:r>
              <a:rPr sz="1200" b="1">
                <a:solidFill>
                  <a:srgbClr val="C00000"/>
                </a:solidFill>
                <a:latin typeface="微软雅黑"/>
                <a:ea typeface="微软雅黑"/>
              </a:rPr>
              <a:t>供给半径小、培养周期长</a:t>
            </a:r>
            <a:r>
              <a:rPr sz="1200" b="0">
                <a:solidFill>
                  <a:srgbClr val="333333"/>
                </a:solidFill>
                <a:latin typeface="微软雅黑"/>
                <a:ea typeface="微软雅黑"/>
              </a:rPr>
              <a:t>，靠“广撒网”转化极低，必须围绕人才池做精细化运营。</a:t>
            </a:r>
          </a:p>
        </p:txBody>
      </p:sp>
      <p:sp>
        <p:nvSpPr>
          <p:cNvPr id="51" name="TextBox 50"/>
          <p:cNvSpPr txBox="1"/>
          <p:nvPr/>
        </p:nvSpPr>
        <p:spPr>
          <a:xfrm>
            <a:off x="502920" y="6053328"/>
            <a:ext cx="11183112" cy="320040"/>
          </a:xfrm>
          <a:prstGeom prst="rect">
            <a:avLst/>
          </a:prstGeom>
          <a:noFill/>
        </p:spPr>
        <p:txBody>
          <a:bodyPr wrap="square" anchor="t" lIns="0" rIns="0" tIns="0" bIns="0">
            <a:spAutoFit/>
          </a:bodyPr>
          <a:lstStyle/>
          <a:p>
            <a:pPr algn="l">
              <a:lnSpc>
                <a:spcPct val="100000"/>
              </a:lnSpc>
            </a:pPr>
            <a:r>
              <a:rPr sz="850" b="0">
                <a:solidFill>
                  <a:srgbClr val="999999"/>
                </a:solidFill>
                <a:latin typeface="微软雅黑"/>
                <a:ea typeface="微软雅黑"/>
              </a:rPr>
              <a:t>数据来源：智联招聘专区在招职位实时统计（2026-08-17）。岗位归类基于职位名称关键词聚类。</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