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37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新质生产力行业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31520" y="260604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1AF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华南客户分享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31520" y="3566160"/>
            <a:ext cx="1463040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379476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三方视角解析 · 多元生态 · 长期价值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57607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2026.03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686800" y="1371600"/>
            <a:ext cx="3017520" cy="1234440"/>
          </a:xfrm>
          <a:prstGeom prst="roundRect">
            <a:avLst>
              <a:gd name="adj" fmla="val 5926"/>
            </a:avLst>
          </a:prstGeom>
          <a:solidFill>
            <a:srgbClr val="2D4B68"/>
          </a:solidFill>
          <a:ln w="12700">
            <a:solidFill>
              <a:srgbClr val="3A5A7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0" y="1371600"/>
            <a:ext cx="301752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10" name="Text 8"/>
          <p:cNvSpPr/>
          <p:nvPr/>
        </p:nvSpPr>
        <p:spPr>
          <a:xfrm>
            <a:off x="8869680" y="155448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1AF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 Platform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869680" y="19659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0B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构建泛新质人才生态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686800" y="2926080"/>
            <a:ext cx="3017520" cy="1234440"/>
          </a:xfrm>
          <a:prstGeom prst="roundRect">
            <a:avLst>
              <a:gd name="adj" fmla="val 5926"/>
            </a:avLst>
          </a:prstGeom>
          <a:solidFill>
            <a:srgbClr val="2D4B68"/>
          </a:solidFill>
          <a:ln w="12700">
            <a:solidFill>
              <a:srgbClr val="3A5A7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0" y="2926080"/>
            <a:ext cx="3017520" cy="45720"/>
          </a:xfrm>
          <a:prstGeom prst="rect">
            <a:avLst/>
          </a:prstGeom>
          <a:solidFill>
            <a:srgbClr val="01AF98"/>
          </a:solidFill>
          <a:ln/>
        </p:spPr>
      </p:sp>
      <p:sp>
        <p:nvSpPr>
          <p:cNvPr id="14" name="Text 12"/>
          <p:cNvSpPr/>
          <p:nvPr/>
        </p:nvSpPr>
        <p:spPr>
          <a:xfrm>
            <a:off x="8869680" y="31089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 B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869680" y="352044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0B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解决新兴赛道人才短缺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686800" y="4480560"/>
            <a:ext cx="3017520" cy="1234440"/>
          </a:xfrm>
          <a:prstGeom prst="roundRect">
            <a:avLst>
              <a:gd name="adj" fmla="val 5926"/>
            </a:avLst>
          </a:prstGeom>
          <a:solidFill>
            <a:srgbClr val="2D4B68"/>
          </a:solidFill>
          <a:ln w="12700">
            <a:solidFill>
              <a:srgbClr val="3A5A7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0" y="4480560"/>
            <a:ext cx="301752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18" name="Text 16"/>
          <p:cNvSpPr/>
          <p:nvPr/>
        </p:nvSpPr>
        <p:spPr>
          <a:xfrm>
            <a:off x="8869680" y="466344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 C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869680" y="5074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0B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延长职业周期，助力转型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B端需求侧升级(一) -- 让模糊的需求变成机器可计算的条件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5623560" cy="4846320"/>
          </a:xfrm>
          <a:prstGeom prst="roundRect">
            <a:avLst>
              <a:gd name="adj" fmla="val 1509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365760" y="1005840"/>
            <a:ext cx="5623560" cy="45720"/>
          </a:xfrm>
          <a:prstGeom prst="rect">
            <a:avLst/>
          </a:prstGeom>
          <a:solidFill>
            <a:srgbClr val="01AF98"/>
          </a:solidFill>
          <a:ln/>
        </p:spPr>
      </p:sp>
      <p:sp>
        <p:nvSpPr>
          <p:cNvPr id="9" name="Shape 7"/>
          <p:cNvSpPr/>
          <p:nvPr/>
        </p:nvSpPr>
        <p:spPr>
          <a:xfrm>
            <a:off x="594360" y="1188720"/>
            <a:ext cx="1280160" cy="320040"/>
          </a:xfrm>
          <a:prstGeom prst="roundRect">
            <a:avLst>
              <a:gd name="adj" fmla="val 40000"/>
            </a:avLst>
          </a:prstGeom>
          <a:solidFill>
            <a:srgbClr val="01AF98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118872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组件 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011680" y="114300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结构化 JD 产品化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94360" y="1645920"/>
            <a:ext cx="51663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13" name="Shape 11"/>
          <p:cNvSpPr/>
          <p:nvPr/>
        </p:nvSpPr>
        <p:spPr>
          <a:xfrm>
            <a:off x="594360" y="1828800"/>
            <a:ext cx="516636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0E4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77240" y="1965960"/>
            <a:ext cx="1371600" cy="274320"/>
          </a:xfrm>
          <a:prstGeom prst="roundRect">
            <a:avLst>
              <a:gd name="adj" fmla="val 46667"/>
            </a:avLst>
          </a:prstGeom>
          <a:solidFill>
            <a:srgbClr val="C0392B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1965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Must(必须项)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914400" y="2432304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1078992" y="2331720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精通 RTOS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914400" y="2816352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9" name="Text 17"/>
          <p:cNvSpPr/>
          <p:nvPr/>
        </p:nvSpPr>
        <p:spPr>
          <a:xfrm>
            <a:off x="1078992" y="271576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有实际量产经验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3154680"/>
            <a:ext cx="1371600" cy="274320"/>
          </a:xfrm>
          <a:prstGeom prst="roundRect">
            <a:avLst>
              <a:gd name="adj" fmla="val 46667"/>
            </a:avLst>
          </a:prstGeom>
          <a:solidFill>
            <a:srgbClr val="27AE60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31546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Nice(加分项)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914400" y="3621024"/>
            <a:ext cx="82296" cy="82296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3" name="Text 21"/>
          <p:cNvSpPr/>
          <p:nvPr/>
        </p:nvSpPr>
        <p:spPr>
          <a:xfrm>
            <a:off x="1078992" y="3520440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懂特定总线协议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914400" y="4005072"/>
            <a:ext cx="82296" cy="82296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5" name="Text 23"/>
          <p:cNvSpPr/>
          <p:nvPr/>
        </p:nvSpPr>
        <p:spPr>
          <a:xfrm>
            <a:off x="1078992" y="390448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有团队协作经验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94360" y="438912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将模糊JD拆解为"必须项+加分项"，让条件可被机器理解和匹配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6199632" y="1005840"/>
            <a:ext cx="5623560" cy="4846320"/>
          </a:xfrm>
          <a:prstGeom prst="roundRect">
            <a:avLst>
              <a:gd name="adj" fmla="val 1509"/>
            </a:avLst>
          </a:prstGeom>
          <a:solidFill>
            <a:srgbClr val="F5F7F9"/>
          </a:solidFill>
          <a:ln/>
        </p:spPr>
      </p:sp>
      <p:sp>
        <p:nvSpPr>
          <p:cNvPr id="28" name="Shape 26"/>
          <p:cNvSpPr/>
          <p:nvPr/>
        </p:nvSpPr>
        <p:spPr>
          <a:xfrm>
            <a:off x="6199632" y="1005840"/>
            <a:ext cx="562356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29" name="Shape 27"/>
          <p:cNvSpPr/>
          <p:nvPr/>
        </p:nvSpPr>
        <p:spPr>
          <a:xfrm>
            <a:off x="6428232" y="1188720"/>
            <a:ext cx="1280160" cy="320040"/>
          </a:xfrm>
          <a:prstGeom prst="roundRect">
            <a:avLst>
              <a:gd name="adj" fmla="val 40000"/>
            </a:avLst>
          </a:prstGeom>
          <a:solidFill>
            <a:srgbClr val="01AFE5"/>
          </a:solidFill>
          <a:ln/>
        </p:spPr>
      </p:sp>
      <p:sp>
        <p:nvSpPr>
          <p:cNvPr id="30" name="Text 28"/>
          <p:cNvSpPr/>
          <p:nvPr/>
        </p:nvSpPr>
        <p:spPr>
          <a:xfrm>
            <a:off x="6428232" y="118872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组件 2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863840" y="114300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靶向精准分发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428232" y="1645920"/>
            <a:ext cx="51663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33" name="Shape 31"/>
          <p:cNvSpPr/>
          <p:nvPr/>
        </p:nvSpPr>
        <p:spPr>
          <a:xfrm>
            <a:off x="6537960" y="1929384"/>
            <a:ext cx="82296" cy="82296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34" name="Text 32"/>
          <p:cNvSpPr/>
          <p:nvPr/>
        </p:nvSpPr>
        <p:spPr>
          <a:xfrm>
            <a:off x="6702552" y="182880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彻底抛弃"泛曝光"逻辑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6537960" y="2432304"/>
            <a:ext cx="82296" cy="82296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36" name="Text 34"/>
          <p:cNvSpPr/>
          <p:nvPr/>
        </p:nvSpPr>
        <p:spPr>
          <a:xfrm>
            <a:off x="6702552" y="23317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基于"命中技能簇"的高ROI定向触达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537960" y="2935224"/>
            <a:ext cx="82296" cy="82296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38" name="Text 36"/>
          <p:cNvSpPr/>
          <p:nvPr/>
        </p:nvSpPr>
        <p:spPr>
          <a:xfrm>
            <a:off x="6702552" y="283464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冷启动加权机制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6537960" y="3438144"/>
            <a:ext cx="82296" cy="82296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40" name="Text 38"/>
          <p:cNvSpPr/>
          <p:nvPr/>
        </p:nvSpPr>
        <p:spPr>
          <a:xfrm>
            <a:off x="6702552" y="333756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确保每一次曝光都在目标池内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6428232" y="438912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从"海量曝光"转向"精准触达"，每次触达都命中目标人群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B端需求侧升级(二) -- AI轻验真预筛与薪酬口径统一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5623560" cy="4846320"/>
          </a:xfrm>
          <a:prstGeom prst="roundRect">
            <a:avLst>
              <a:gd name="adj" fmla="val 1509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365760" y="1005840"/>
            <a:ext cx="562356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9" name="Shape 7"/>
          <p:cNvSpPr/>
          <p:nvPr/>
        </p:nvSpPr>
        <p:spPr>
          <a:xfrm>
            <a:off x="594360" y="1188720"/>
            <a:ext cx="1280160" cy="320040"/>
          </a:xfrm>
          <a:prstGeom prst="roundRect">
            <a:avLst>
              <a:gd name="adj" fmla="val 40000"/>
            </a:avLst>
          </a:prstGeom>
          <a:solidFill>
            <a:srgbClr val="D4A800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118872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组件 3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011680" y="1115568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预筛与标准化评估（轻验真）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94360" y="1645920"/>
            <a:ext cx="51663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13" name="Shape 11"/>
          <p:cNvSpPr/>
          <p:nvPr/>
        </p:nvSpPr>
        <p:spPr>
          <a:xfrm>
            <a:off x="685800" y="1828800"/>
            <a:ext cx="1097280" cy="274320"/>
          </a:xfrm>
          <a:prstGeom prst="roundRect">
            <a:avLst>
              <a:gd name="adj" fmla="val 46667"/>
            </a:avLst>
          </a:prstGeom>
          <a:solidFill>
            <a:srgbClr val="D4A800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1828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第一步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920240" y="181051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简历标签初筛命中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2743200"/>
            <a:ext cx="1097280" cy="274320"/>
          </a:xfrm>
          <a:prstGeom prst="roundRect">
            <a:avLst>
              <a:gd name="adj" fmla="val 46667"/>
            </a:avLst>
          </a:prstGeom>
          <a:solidFill>
            <a:srgbClr val="D4A800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7432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第二步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920240" y="272491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自动触发极简追问（轻验真）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3657600"/>
            <a:ext cx="1097280" cy="274320"/>
          </a:xfrm>
          <a:prstGeom prst="roundRect">
            <a:avLst>
              <a:gd name="adj" fmla="val 46667"/>
            </a:avLst>
          </a:prstGeom>
          <a:solidFill>
            <a:srgbClr val="D4A800"/>
          </a:solidFill>
          <a:ln/>
        </p:spPr>
      </p:sp>
      <p:sp>
        <p:nvSpPr>
          <p:cNvPr id="20" name="Text 18"/>
          <p:cNvSpPr/>
          <p:nvPr/>
        </p:nvSpPr>
        <p:spPr>
          <a:xfrm>
            <a:off x="685800" y="36576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双轨制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920240" y="363931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题库轻量快测 + 高难技术引入面试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4572000"/>
            <a:ext cx="5166360" cy="1097280"/>
          </a:xfrm>
          <a:prstGeom prst="roundRect">
            <a:avLst>
              <a:gd name="adj" fmla="val 6667"/>
            </a:avLst>
          </a:prstGeom>
          <a:solidFill>
            <a:srgbClr val="F0F0F0"/>
          </a:solidFill>
          <a:ln/>
        </p:spPr>
      </p:sp>
      <p:sp>
        <p:nvSpPr>
          <p:cNvPr id="23" name="Text 21"/>
          <p:cNvSpPr/>
          <p:nvPr/>
        </p:nvSpPr>
        <p:spPr>
          <a:xfrm>
            <a:off x="731520" y="461772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追问示例: </a:t>
            </a:r>
            <a:pPr indent="0" marL="0">
              <a:buNone/>
            </a:pPr>
            <a:r>
              <a:rPr lang="en-US" sz="900" i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"根据您的经历，请阐述您在Linux开发中遇到的最大问题及解决过程?"</a:t>
            </a:r>
            <a:pPr indent="0" marL="0">
              <a:buNone/>
            </a:pPr>
            <a:endParaRPr lang="en-US" sz="950" dirty="0"/>
          </a:p>
          <a:p>
            <a:pPr indent="0" marL="0">
              <a:buNone/>
            </a:pPr>
            <a:r>
              <a:rPr lang="en-US" sz="85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评估维度: 架构设计 · 协作冲突解决 · 性能优化指标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199632" y="1005840"/>
            <a:ext cx="5623560" cy="4846320"/>
          </a:xfrm>
          <a:prstGeom prst="roundRect">
            <a:avLst>
              <a:gd name="adj" fmla="val 1509"/>
            </a:avLst>
          </a:prstGeom>
          <a:solidFill>
            <a:srgbClr val="F5F7F9"/>
          </a:solidFill>
          <a:ln/>
        </p:spPr>
      </p:sp>
      <p:sp>
        <p:nvSpPr>
          <p:cNvPr id="25" name="Shape 23"/>
          <p:cNvSpPr/>
          <p:nvPr/>
        </p:nvSpPr>
        <p:spPr>
          <a:xfrm>
            <a:off x="6199632" y="1005840"/>
            <a:ext cx="5623560" cy="45720"/>
          </a:xfrm>
          <a:prstGeom prst="rect">
            <a:avLst/>
          </a:prstGeom>
          <a:solidFill>
            <a:srgbClr val="015DA7"/>
          </a:solidFill>
          <a:ln/>
        </p:spPr>
      </p:sp>
      <p:sp>
        <p:nvSpPr>
          <p:cNvPr id="26" name="Shape 24"/>
          <p:cNvSpPr/>
          <p:nvPr/>
        </p:nvSpPr>
        <p:spPr>
          <a:xfrm>
            <a:off x="6428232" y="1188720"/>
            <a:ext cx="1280160" cy="320040"/>
          </a:xfrm>
          <a:prstGeom prst="roundRect">
            <a:avLst>
              <a:gd name="adj" fmla="val 40000"/>
            </a:avLst>
          </a:prstGeom>
          <a:solidFill>
            <a:srgbClr val="015DA7"/>
          </a:solidFill>
          <a:ln/>
        </p:spPr>
      </p:sp>
      <p:sp>
        <p:nvSpPr>
          <p:cNvPr id="27" name="Text 25"/>
          <p:cNvSpPr/>
          <p:nvPr/>
        </p:nvSpPr>
        <p:spPr>
          <a:xfrm>
            <a:off x="6428232" y="118872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组件 4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7863840" y="1115568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薪酬结构化与年包透明换算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428232" y="1645920"/>
            <a:ext cx="51663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30" name="Shape 28"/>
          <p:cNvSpPr/>
          <p:nvPr/>
        </p:nvSpPr>
        <p:spPr>
          <a:xfrm>
            <a:off x="6492240" y="1828800"/>
            <a:ext cx="1600200" cy="438912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1" name="Text 29"/>
          <p:cNvSpPr/>
          <p:nvPr/>
        </p:nvSpPr>
        <p:spPr>
          <a:xfrm>
            <a:off x="6492240" y="182880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维度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8183880" y="1828800"/>
            <a:ext cx="1600200" cy="438912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3" name="Text 31"/>
          <p:cNvSpPr/>
          <p:nvPr/>
        </p:nvSpPr>
        <p:spPr>
          <a:xfrm>
            <a:off x="8183880" y="182880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传统(含糊)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9875520" y="1828800"/>
            <a:ext cx="1600200" cy="438912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5" name="Text 33"/>
          <p:cNvSpPr/>
          <p:nvPr/>
        </p:nvSpPr>
        <p:spPr>
          <a:xfrm>
            <a:off x="9875520" y="182880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系统(结构化)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492240" y="233172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7" name="Text 35"/>
          <p:cNvSpPr/>
          <p:nvPr/>
        </p:nvSpPr>
        <p:spPr>
          <a:xfrm>
            <a:off x="6492240" y="233172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税前/税后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8183880" y="233172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9" name="Text 37"/>
          <p:cNvSpPr/>
          <p:nvPr/>
        </p:nvSpPr>
        <p:spPr>
          <a:xfrm>
            <a:off x="8183880" y="233172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不确定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9875520" y="233172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1" name="Text 39"/>
          <p:cNvSpPr/>
          <p:nvPr/>
        </p:nvSpPr>
        <p:spPr>
          <a:xfrm>
            <a:off x="9875520" y="233172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税前+税后明确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492240" y="2834640"/>
            <a:ext cx="1600200" cy="438912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43" name="Text 41"/>
          <p:cNvSpPr/>
          <p:nvPr/>
        </p:nvSpPr>
        <p:spPr>
          <a:xfrm>
            <a:off x="6492240" y="283464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月数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8183880" y="2834640"/>
            <a:ext cx="1600200" cy="438912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45" name="Text 43"/>
          <p:cNvSpPr/>
          <p:nvPr/>
        </p:nvSpPr>
        <p:spPr>
          <a:xfrm>
            <a:off x="8183880" y="283464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XX薪浮动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9875520" y="2834640"/>
            <a:ext cx="1600200" cy="438912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47" name="Text 45"/>
          <p:cNvSpPr/>
          <p:nvPr/>
        </p:nvSpPr>
        <p:spPr>
          <a:xfrm>
            <a:off x="9875520" y="283464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固定13-15薪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6492240" y="333756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9" name="Text 47"/>
          <p:cNvSpPr/>
          <p:nvPr/>
        </p:nvSpPr>
        <p:spPr>
          <a:xfrm>
            <a:off x="6492240" y="333756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年终奖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8183880" y="333756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1" name="Text 49"/>
          <p:cNvSpPr/>
          <p:nvPr/>
        </p:nvSpPr>
        <p:spPr>
          <a:xfrm>
            <a:off x="8183880" y="333756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口头承诺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9875520" y="333756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3" name="Text 51"/>
          <p:cNvSpPr/>
          <p:nvPr/>
        </p:nvSpPr>
        <p:spPr>
          <a:xfrm>
            <a:off x="9875520" y="333756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已量化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492240" y="3840480"/>
            <a:ext cx="1600200" cy="438912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55" name="Text 53"/>
          <p:cNvSpPr/>
          <p:nvPr/>
        </p:nvSpPr>
        <p:spPr>
          <a:xfrm>
            <a:off x="6492240" y="384048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补贴/加班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8183880" y="3840480"/>
            <a:ext cx="1600200" cy="438912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57" name="Text 55"/>
          <p:cNvSpPr/>
          <p:nvPr/>
        </p:nvSpPr>
        <p:spPr>
          <a:xfrm>
            <a:off x="8183880" y="384048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不详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9875520" y="3840480"/>
            <a:ext cx="1600200" cy="438912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59" name="Text 57"/>
          <p:cNvSpPr/>
          <p:nvPr/>
        </p:nvSpPr>
        <p:spPr>
          <a:xfrm>
            <a:off x="9875520" y="384048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全项结构化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6492240" y="434340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1" name="Text 59"/>
          <p:cNvSpPr/>
          <p:nvPr/>
        </p:nvSpPr>
        <p:spPr>
          <a:xfrm>
            <a:off x="6492240" y="434340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期权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8183880" y="434340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3" name="Text 61"/>
          <p:cNvSpPr/>
          <p:nvPr/>
        </p:nvSpPr>
        <p:spPr>
          <a:xfrm>
            <a:off x="8183880" y="434340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口头承诺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9875520" y="4343400"/>
            <a:ext cx="1600200" cy="43891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5" name="Text 63"/>
          <p:cNvSpPr/>
          <p:nvPr/>
        </p:nvSpPr>
        <p:spPr>
          <a:xfrm>
            <a:off x="9875520" y="4343400"/>
            <a:ext cx="1600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条款确认</a:t>
            </a:r>
            <a:endParaRPr lang="en-US" sz="900" dirty="0"/>
          </a:p>
        </p:txBody>
      </p:sp>
      <p:sp>
        <p:nvSpPr>
          <p:cNvPr id="66" name="Text 64"/>
          <p:cNvSpPr/>
          <p:nvPr/>
        </p:nvSpPr>
        <p:spPr>
          <a:xfrm>
            <a:off x="6428232" y="502920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系统自动换算为透明年包，消除末端谈判阶段的"信息差流失"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137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重新定义智联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371600" y="1463040"/>
            <a:ext cx="9418320" cy="2011680"/>
          </a:xfrm>
          <a:prstGeom prst="roundRect">
            <a:avLst>
              <a:gd name="adj" fmla="val 3636"/>
            </a:avLst>
          </a:prstGeom>
          <a:solidFill>
            <a:srgbClr val="2D4B68"/>
          </a:solidFill>
          <a:ln w="19050">
            <a:solidFill>
              <a:srgbClr val="FFC0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45920" y="1554480"/>
            <a:ext cx="88696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0B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我们不是要做一个重型的 SaaS 系统，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A0B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也不是要做一个小众的刷题库。</a:t>
            </a:r>
            <a:endParaRPr lang="en-US" sz="1400" dirty="0"/>
          </a:p>
          <a:p>
            <a:pPr algn="ctr" indent="0" marL="0">
              <a:buNone/>
            </a:pPr>
            <a:r>
              <a:rPr lang="en-US" sz="600" dirty="0">
                <a:solidFill>
                  <a:srgbClr val="000000"/>
                </a:solidFill>
              </a:rPr>
              <a:t>
</a:t>
            </a:r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智联要做的是：</a:t>
            </a:r>
            <a:pPr algn="ctr" indent="0" marL="0">
              <a:buNone/>
            </a:pPr>
            <a:r>
              <a:rPr lang="en-US" sz="16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在您下载简历之前，</a:t>
            </a:r>
            <a:endParaRPr lang="en-US" sz="14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就把供给清洗、验真、结构化。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286000" y="4023360"/>
            <a:ext cx="7589520" cy="1097280"/>
          </a:xfrm>
          <a:prstGeom prst="roundRect">
            <a:avLst>
              <a:gd name="adj" fmla="val 6667"/>
            </a:avLst>
          </a:prstGeom>
          <a:solidFill>
            <a:srgbClr val="2D4B68"/>
          </a:solidFill>
          <a:ln w="12700">
            <a:solidFill>
              <a:srgbClr val="3A5A7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0" y="4023360"/>
            <a:ext cx="758952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8" name="Text 6"/>
          <p:cNvSpPr/>
          <p:nvPr/>
        </p:nvSpPr>
        <p:spPr>
          <a:xfrm>
            <a:off x="2286000" y="4023360"/>
            <a:ext cx="75895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1AF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拥有 AI 决策能力的专业招聘渠道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2286000" y="5303520"/>
            <a:ext cx="7589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让您高效匹配到高质量的候选人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3A5A75"/>
          </a:solidFill>
          <a:ln/>
        </p:spPr>
      </p:sp>
      <p:sp>
        <p:nvSpPr>
          <p:cNvPr id="11" name="Text 9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我们如何定义成功? -- 聚焦三大核心转化率(北极星指标)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" y="1097280"/>
            <a:ext cx="3566160" cy="4572000"/>
          </a:xfrm>
          <a:prstGeom prst="roundRect">
            <a:avLst>
              <a:gd name="adj" fmla="val 2051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" y="1097280"/>
            <a:ext cx="356616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9" name="Shape 7"/>
          <p:cNvSpPr/>
          <p:nvPr/>
        </p:nvSpPr>
        <p:spPr>
          <a:xfrm>
            <a:off x="1691640" y="1417320"/>
            <a:ext cx="1097280" cy="1097280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10" name="Text 8"/>
          <p:cNvSpPr/>
          <p:nvPr/>
        </p:nvSpPr>
        <p:spPr>
          <a:xfrm>
            <a:off x="1691640" y="14173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📋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640080" y="26974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约面更省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31546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1AF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筛选耗时减少，转化提升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914400" y="3611880"/>
            <a:ext cx="26517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749040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去重后推到HR面前的简历有效度大幅提升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297680" y="1097280"/>
            <a:ext cx="3566160" cy="4572000"/>
          </a:xfrm>
          <a:prstGeom prst="roundRect">
            <a:avLst>
              <a:gd name="adj" fmla="val 2051"/>
            </a:avLst>
          </a:prstGeom>
          <a:solidFill>
            <a:srgbClr val="F5F7F9"/>
          </a:solidFill>
          <a:ln/>
        </p:spPr>
      </p:sp>
      <p:sp>
        <p:nvSpPr>
          <p:cNvPr id="16" name="Shape 14"/>
          <p:cNvSpPr/>
          <p:nvPr/>
        </p:nvSpPr>
        <p:spPr>
          <a:xfrm>
            <a:off x="4297680" y="1097280"/>
            <a:ext cx="3566160" cy="45720"/>
          </a:xfrm>
          <a:prstGeom prst="rect">
            <a:avLst/>
          </a:prstGeom>
          <a:solidFill>
            <a:srgbClr val="01AF98"/>
          </a:solidFill>
          <a:ln/>
        </p:spPr>
      </p:sp>
      <p:sp>
        <p:nvSpPr>
          <p:cNvPr id="17" name="Shape 15"/>
          <p:cNvSpPr/>
          <p:nvPr/>
        </p:nvSpPr>
        <p:spPr>
          <a:xfrm>
            <a:off x="5532120" y="1417320"/>
            <a:ext cx="1097280" cy="1097280"/>
          </a:xfrm>
          <a:prstGeom prst="ellipse">
            <a:avLst/>
          </a:prstGeom>
          <a:solidFill>
            <a:srgbClr val="01AF98"/>
          </a:solidFill>
          <a:ln/>
        </p:spPr>
      </p:sp>
      <p:sp>
        <p:nvSpPr>
          <p:cNvPr id="18" name="Text 16"/>
          <p:cNvSpPr/>
          <p:nvPr/>
        </p:nvSpPr>
        <p:spPr>
          <a:xfrm>
            <a:off x="5532120" y="14173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✓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4480560" y="26974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面试更稳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480560" y="31546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到面通过率提升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754880" y="3611880"/>
            <a:ext cx="26517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22" name="Text 20"/>
          <p:cNvSpPr/>
          <p:nvPr/>
        </p:nvSpPr>
        <p:spPr>
          <a:xfrm>
            <a:off x="4572000" y="3749040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前置轻验真拦截注水简历，确保推给业务的人"真材实料"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38160" y="1097280"/>
            <a:ext cx="3566160" cy="4572000"/>
          </a:xfrm>
          <a:prstGeom prst="roundRect">
            <a:avLst>
              <a:gd name="adj" fmla="val 2051"/>
            </a:avLst>
          </a:prstGeom>
          <a:solidFill>
            <a:srgbClr val="F5F7F9"/>
          </a:solidFill>
          <a:ln/>
        </p:spPr>
      </p:sp>
      <p:sp>
        <p:nvSpPr>
          <p:cNvPr id="24" name="Shape 22"/>
          <p:cNvSpPr/>
          <p:nvPr/>
        </p:nvSpPr>
        <p:spPr>
          <a:xfrm>
            <a:off x="8138160" y="1097280"/>
            <a:ext cx="356616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25" name="Shape 23"/>
          <p:cNvSpPr/>
          <p:nvPr/>
        </p:nvSpPr>
        <p:spPr>
          <a:xfrm>
            <a:off x="9372600" y="1417320"/>
            <a:ext cx="1097280" cy="1097280"/>
          </a:xfrm>
          <a:prstGeom prst="ellipse">
            <a:avLst/>
          </a:prstGeom>
          <a:solidFill>
            <a:srgbClr val="FFC000"/>
          </a:solidFill>
          <a:ln/>
        </p:spPr>
      </p:sp>
      <p:sp>
        <p:nvSpPr>
          <p:cNvPr id="26" name="Text 24"/>
          <p:cNvSpPr/>
          <p:nvPr/>
        </p:nvSpPr>
        <p:spPr>
          <a:xfrm>
            <a:off x="9372600" y="14173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🎯</a:t>
            </a:r>
            <a:endParaRPr lang="en-US" sz="2800" dirty="0"/>
          </a:p>
        </p:txBody>
      </p:sp>
      <p:sp>
        <p:nvSpPr>
          <p:cNvPr id="27" name="Text 25"/>
          <p:cNvSpPr/>
          <p:nvPr/>
        </p:nvSpPr>
        <p:spPr>
          <a:xfrm>
            <a:off x="8321040" y="26974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排序更准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321040" y="31546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有效候选人占比提升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595360" y="3611880"/>
            <a:ext cx="26517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30" name="Text 28"/>
          <p:cNvSpPr/>
          <p:nvPr/>
        </p:nvSpPr>
        <p:spPr>
          <a:xfrm>
            <a:off x="8412480" y="3749040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摆脱海量捞简历的泥潭，定向精准沟通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137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邀请您成为首批"中端技术岗" MVP 共创伙伴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5394960" cy="4754880"/>
          </a:xfrm>
          <a:prstGeom prst="roundRect">
            <a:avLst>
              <a:gd name="adj" fmla="val 1538"/>
            </a:avLst>
          </a:prstGeom>
          <a:solidFill>
            <a:srgbClr val="2D4B68"/>
          </a:solidFill>
          <a:ln w="12700">
            <a:solidFill>
              <a:srgbClr val="3A5A7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188720"/>
            <a:ext cx="539496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4173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您只需投入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1920240"/>
            <a:ext cx="5029200" cy="9144"/>
          </a:xfrm>
          <a:prstGeom prst="rect">
            <a:avLst/>
          </a:prstGeom>
          <a:solidFill>
            <a:srgbClr val="3A5A75"/>
          </a:solidFill>
          <a:ln/>
        </p:spPr>
      </p:sp>
      <p:sp>
        <p:nvSpPr>
          <p:cNvPr id="8" name="Shape 6"/>
          <p:cNvSpPr/>
          <p:nvPr/>
        </p:nvSpPr>
        <p:spPr>
          <a:xfrm>
            <a:off x="822960" y="2194560"/>
            <a:ext cx="109728" cy="109728"/>
          </a:xfrm>
          <a:prstGeom prst="ellipse">
            <a:avLst/>
          </a:prstGeom>
          <a:solidFill>
            <a:srgbClr val="FFC000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210312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2-3个技术岗位JD（嵌入式/自动化机械工程师方向）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22960" y="3291840"/>
            <a:ext cx="109728" cy="109728"/>
          </a:xfrm>
          <a:prstGeom prst="ellipse">
            <a:avLst/>
          </a:prstGeom>
          <a:solidFill>
            <a:srgbClr val="FFC000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320040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真实的面试反馈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22960" y="4389120"/>
            <a:ext cx="109728" cy="109728"/>
          </a:xfrm>
          <a:prstGeom prst="ellipse">
            <a:avLst/>
          </a:prstGeom>
          <a:solidFill>
            <a:srgbClr val="FFC000"/>
          </a:solidFill>
          <a:ln/>
        </p:spPr>
      </p:sp>
      <p:sp>
        <p:nvSpPr>
          <p:cNvPr id="13" name="Text 11"/>
          <p:cNvSpPr/>
          <p:nvPr/>
        </p:nvSpPr>
        <p:spPr>
          <a:xfrm>
            <a:off x="1097280" y="42976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明确的薪酬口径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09360" y="1188720"/>
            <a:ext cx="5394960" cy="4754880"/>
          </a:xfrm>
          <a:prstGeom prst="roundRect">
            <a:avLst>
              <a:gd name="adj" fmla="val 1538"/>
            </a:avLst>
          </a:prstGeom>
          <a:solidFill>
            <a:srgbClr val="2D4B68"/>
          </a:solidFill>
          <a:ln w="12700">
            <a:solidFill>
              <a:srgbClr val="3A5A7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188720"/>
            <a:ext cx="539496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16" name="Text 14"/>
          <p:cNvSpPr/>
          <p:nvPr/>
        </p:nvSpPr>
        <p:spPr>
          <a:xfrm>
            <a:off x="6492240" y="14173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1AF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智联将投入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492240" y="1920240"/>
            <a:ext cx="5029200" cy="9144"/>
          </a:xfrm>
          <a:prstGeom prst="rect">
            <a:avLst/>
          </a:prstGeom>
          <a:solidFill>
            <a:srgbClr val="3A5A75"/>
          </a:solidFill>
          <a:ln/>
        </p:spPr>
      </p:sp>
      <p:sp>
        <p:nvSpPr>
          <p:cNvPr id="18" name="Shape 16"/>
          <p:cNvSpPr/>
          <p:nvPr/>
        </p:nvSpPr>
        <p:spPr>
          <a:xfrm>
            <a:off x="6675120" y="2194560"/>
            <a:ext cx="109728" cy="109728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19" name="Text 17"/>
          <p:cNvSpPr/>
          <p:nvPr/>
        </p:nvSpPr>
        <p:spPr>
          <a:xfrm>
            <a:off x="6949440" y="210312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结构化JD共建辅导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675120" y="3017520"/>
            <a:ext cx="109728" cy="109728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21" name="Text 19"/>
          <p:cNvSpPr/>
          <p:nvPr/>
        </p:nvSpPr>
        <p:spPr>
          <a:xfrm>
            <a:off x="6949440" y="292608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专属技能族标签与全网扩容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675120" y="3840480"/>
            <a:ext cx="109728" cy="109728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23" name="Text 21"/>
          <p:cNvSpPr/>
          <p:nvPr/>
        </p:nvSpPr>
        <p:spPr>
          <a:xfrm>
            <a:off x="6949440" y="374904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AI预筛及题库定制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675120" y="4663440"/>
            <a:ext cx="109728" cy="109728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25" name="Text 23"/>
          <p:cNvSpPr/>
          <p:nvPr/>
        </p:nvSpPr>
        <p:spPr>
          <a:xfrm>
            <a:off x="6949440" y="45720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每周专人复盘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828800" y="5486400"/>
            <a:ext cx="8503920" cy="548640"/>
          </a:xfrm>
          <a:prstGeom prst="roundRect">
            <a:avLst>
              <a:gd name="adj" fmla="val 13333"/>
            </a:avLst>
          </a:prstGeom>
          <a:solidFill>
            <a:srgbClr val="2D4B68"/>
          </a:solidFill>
          <a:ln w="19050">
            <a:solidFill>
              <a:srgbClr val="FFC0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011680" y="5486400"/>
            <a:ext cx="8138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最终交付物: </a:t>
            </a:r>
            <a:pPr algn="ctr" indent="0" marL="0">
              <a:buNone/>
            </a:pPr>
            <a:r>
              <a:rPr lang="en-US" sz="10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专属高意向候选池 · 经过验证的画像模板 · 实战题库追问包 · 完整效果追踪报告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3A5A75"/>
          </a:solidFill>
          <a:ln/>
        </p:spPr>
      </p:sp>
      <p:sp>
        <p:nvSpPr>
          <p:cNvPr id="29" name="Text 27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目录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371600" y="1371600"/>
            <a:ext cx="9418320" cy="1188720"/>
          </a:xfrm>
          <a:prstGeom prst="roundRect">
            <a:avLst>
              <a:gd name="adj" fmla="val 6154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1371600" y="1371600"/>
            <a:ext cx="941832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9" name="Text 7"/>
          <p:cNvSpPr/>
          <p:nvPr/>
        </p:nvSpPr>
        <p:spPr>
          <a:xfrm>
            <a:off x="1645920" y="155448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1AF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2743200" y="155448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新质生产力行业洞察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743200" y="20116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产业特质 · 核心痛点 · 链路断点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371600" y="2880360"/>
            <a:ext cx="9418320" cy="1188720"/>
          </a:xfrm>
          <a:prstGeom prst="roundRect">
            <a:avLst>
              <a:gd name="adj" fmla="val 6154"/>
            </a:avLst>
          </a:prstGeom>
          <a:solidFill>
            <a:srgbClr val="F5F7F9"/>
          </a:solidFill>
          <a:ln/>
        </p:spPr>
      </p:sp>
      <p:sp>
        <p:nvSpPr>
          <p:cNvPr id="13" name="Shape 11"/>
          <p:cNvSpPr/>
          <p:nvPr/>
        </p:nvSpPr>
        <p:spPr>
          <a:xfrm>
            <a:off x="1371600" y="2880360"/>
            <a:ext cx="9418320" cy="45720"/>
          </a:xfrm>
          <a:prstGeom prst="rect">
            <a:avLst/>
          </a:prstGeom>
          <a:solidFill>
            <a:srgbClr val="01AF98"/>
          </a:solidFill>
          <a:ln/>
        </p:spPr>
      </p:sp>
      <p:sp>
        <p:nvSpPr>
          <p:cNvPr id="14" name="Text 12"/>
          <p:cNvSpPr/>
          <p:nvPr/>
        </p:nvSpPr>
        <p:spPr>
          <a:xfrm>
            <a:off x="1645920" y="306324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2743200" y="306324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新质生产力行业运营方案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2743200" y="35204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破局思路 · C端三板斧 · B端升级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371600" y="4389120"/>
            <a:ext cx="9418320" cy="1188720"/>
          </a:xfrm>
          <a:prstGeom prst="roundRect">
            <a:avLst>
              <a:gd name="adj" fmla="val 6154"/>
            </a:avLst>
          </a:prstGeom>
          <a:solidFill>
            <a:srgbClr val="F5F7F9"/>
          </a:solidFill>
          <a:ln/>
        </p:spPr>
      </p:sp>
      <p:sp>
        <p:nvSpPr>
          <p:cNvPr id="18" name="Shape 16"/>
          <p:cNvSpPr/>
          <p:nvPr/>
        </p:nvSpPr>
        <p:spPr>
          <a:xfrm>
            <a:off x="1371600" y="4389120"/>
            <a:ext cx="941832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19" name="Text 17"/>
          <p:cNvSpPr/>
          <p:nvPr/>
        </p:nvSpPr>
        <p:spPr>
          <a:xfrm>
            <a:off x="1645920" y="457200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2743200" y="457200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新质生产力 MVP 共创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2743200" y="5029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北极星指标 · 共创邀请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华南新质产业的用工特质 -- 跨行业迁移频繁, 能力"验真"更具决定性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365760" y="1005840"/>
            <a:ext cx="356616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1188720"/>
            <a:ext cx="1645920" cy="320040"/>
          </a:xfrm>
          <a:prstGeom prst="roundRect">
            <a:avLst>
              <a:gd name="adj" fmla="val 40000"/>
            </a:avLst>
          </a:prstGeom>
          <a:solidFill>
            <a:srgbClr val="01AFE5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118872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华南(珠三角)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48640" y="169164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产业结构：智能硬件、工业软件等硬件制造主导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48640" y="228600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招聘画像：偏好工程交付、量产导入，能上手落地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297680" y="100584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5F7F9"/>
          </a:solidFill>
          <a:ln/>
        </p:spPr>
      </p:sp>
      <p:sp>
        <p:nvSpPr>
          <p:cNvPr id="14" name="Shape 12"/>
          <p:cNvSpPr/>
          <p:nvPr/>
        </p:nvSpPr>
        <p:spPr>
          <a:xfrm>
            <a:off x="4297680" y="1005840"/>
            <a:ext cx="3566160" cy="45720"/>
          </a:xfrm>
          <a:prstGeom prst="rect">
            <a:avLst/>
          </a:prstGeom>
          <a:solidFill>
            <a:srgbClr val="01AF98"/>
          </a:solidFill>
          <a:ln/>
        </p:spPr>
      </p:sp>
      <p:sp>
        <p:nvSpPr>
          <p:cNvPr id="15" name="Shape 13"/>
          <p:cNvSpPr/>
          <p:nvPr/>
        </p:nvSpPr>
        <p:spPr>
          <a:xfrm>
            <a:off x="4480560" y="1188720"/>
            <a:ext cx="1645920" cy="320040"/>
          </a:xfrm>
          <a:prstGeom prst="roundRect">
            <a:avLst>
              <a:gd name="adj" fmla="val 40000"/>
            </a:avLst>
          </a:prstGeom>
          <a:solidFill>
            <a:srgbClr val="01AF98"/>
          </a:solidFill>
          <a:ln/>
        </p:spPr>
      </p:sp>
      <p:sp>
        <p:nvSpPr>
          <p:cNvPr id="16" name="Text 14"/>
          <p:cNvSpPr/>
          <p:nvPr/>
        </p:nvSpPr>
        <p:spPr>
          <a:xfrm>
            <a:off x="4480560" y="118872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长三角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480560" y="169164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产业结构：汽车链、半导体、体系化研发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480560" y="228600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招聘画像：偏好系统设计、平台研发经验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229600" y="100584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5F7F9"/>
          </a:solidFill>
          <a:ln/>
        </p:spPr>
      </p:sp>
      <p:sp>
        <p:nvSpPr>
          <p:cNvPr id="20" name="Shape 18"/>
          <p:cNvSpPr/>
          <p:nvPr/>
        </p:nvSpPr>
        <p:spPr>
          <a:xfrm>
            <a:off x="8229600" y="1005840"/>
            <a:ext cx="356616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21" name="Shape 19"/>
          <p:cNvSpPr/>
          <p:nvPr/>
        </p:nvSpPr>
        <p:spPr>
          <a:xfrm>
            <a:off x="8412480" y="1188720"/>
            <a:ext cx="1645920" cy="320040"/>
          </a:xfrm>
          <a:prstGeom prst="roundRect">
            <a:avLst>
              <a:gd name="adj" fmla="val 40000"/>
            </a:avLst>
          </a:prstGeom>
          <a:solidFill>
            <a:srgbClr val="FFC000"/>
          </a:solidFill>
          <a:ln/>
        </p:spPr>
      </p:sp>
      <p:sp>
        <p:nvSpPr>
          <p:cNvPr id="22" name="Text 20"/>
          <p:cNvSpPr/>
          <p:nvPr/>
        </p:nvSpPr>
        <p:spPr>
          <a:xfrm>
            <a:off x="8412480" y="118872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京津冀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412480" y="169164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产业结构：AI、大模型、高端算法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412480" y="228600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招聘画像：偏好算法能力、论文/竞赛背景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65760" y="3657600"/>
            <a:ext cx="5577840" cy="2377440"/>
          </a:xfrm>
          <a:prstGeom prst="roundRect">
            <a:avLst>
              <a:gd name="adj" fmla="val 3077"/>
            </a:avLst>
          </a:prstGeom>
          <a:solidFill>
            <a:srgbClr val="E8F5E9"/>
          </a:solidFill>
          <a:ln/>
        </p:spPr>
      </p:sp>
      <p:sp>
        <p:nvSpPr>
          <p:cNvPr id="26" name="Shape 24"/>
          <p:cNvSpPr/>
          <p:nvPr/>
        </p:nvSpPr>
        <p:spPr>
          <a:xfrm>
            <a:off x="365760" y="3657600"/>
            <a:ext cx="5577840" cy="45720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27" name="Text 25"/>
          <p:cNvSpPr/>
          <p:nvPr/>
        </p:nvSpPr>
        <p:spPr>
          <a:xfrm>
            <a:off x="548640" y="37947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7AE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华南优势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40080" y="4398264"/>
            <a:ext cx="82296" cy="82296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9" name="Text 27"/>
          <p:cNvSpPr/>
          <p:nvPr/>
        </p:nvSpPr>
        <p:spPr>
          <a:xfrm>
            <a:off x="804672" y="42976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相邻人才供给丰富（嵌入式、自动化等）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40080" y="4809744"/>
            <a:ext cx="82296" cy="82296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31" name="Text 29"/>
          <p:cNvSpPr/>
          <p:nvPr/>
        </p:nvSpPr>
        <p:spPr>
          <a:xfrm>
            <a:off x="804672" y="470916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制造业产业链完整，实操经验丰富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40080" y="5221224"/>
            <a:ext cx="82296" cy="82296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33" name="Text 31"/>
          <p:cNvSpPr/>
          <p:nvPr/>
        </p:nvSpPr>
        <p:spPr>
          <a:xfrm>
            <a:off x="804672" y="512064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跨行业迁移频繁，人才流动性强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217920" y="3657600"/>
            <a:ext cx="5577840" cy="2377440"/>
          </a:xfrm>
          <a:prstGeom prst="roundRect">
            <a:avLst>
              <a:gd name="adj" fmla="val 3077"/>
            </a:avLst>
          </a:prstGeom>
          <a:solidFill>
            <a:srgbClr val="FDEDEC"/>
          </a:solidFill>
          <a:ln/>
        </p:spPr>
      </p:sp>
      <p:sp>
        <p:nvSpPr>
          <p:cNvPr id="35" name="Shape 33"/>
          <p:cNvSpPr/>
          <p:nvPr/>
        </p:nvSpPr>
        <p:spPr>
          <a:xfrm>
            <a:off x="6217920" y="3657600"/>
            <a:ext cx="5577840" cy="457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36" name="Text 34"/>
          <p:cNvSpPr/>
          <p:nvPr/>
        </p:nvSpPr>
        <p:spPr>
          <a:xfrm>
            <a:off x="6400800" y="37947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华南挑战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6492240" y="4398264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8" name="Text 36"/>
          <p:cNvSpPr/>
          <p:nvPr/>
        </p:nvSpPr>
        <p:spPr>
          <a:xfrm>
            <a:off x="6656832" y="42976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迁移频繁致简历注水，缺乏"前置验真"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492240" y="4809744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40" name="Text 38"/>
          <p:cNvSpPr/>
          <p:nvPr/>
        </p:nvSpPr>
        <p:spPr>
          <a:xfrm>
            <a:off x="6656832" y="470916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错配率高，面试资源浪费严重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6492240" y="5221224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42" name="Text 40"/>
          <p:cNvSpPr/>
          <p:nvPr/>
        </p:nvSpPr>
        <p:spPr>
          <a:xfrm>
            <a:off x="6656832" y="512064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技能评估难以标准化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华南新质客户 -- 招聘痛点归因分析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868680"/>
            <a:ext cx="11430000" cy="475488"/>
          </a:xfrm>
          <a:prstGeom prst="roundRect">
            <a:avLst>
              <a:gd name="adj" fmla="val 15385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365760" y="868680"/>
            <a:ext cx="54864" cy="475488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868680"/>
            <a:ext cx="110642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核心结论: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招聘难的根因归结为两大维度 -- </a:t>
            </a:r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供给端结构性短缺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 + </a:t>
            </a:r>
            <a:pPr indent="0" marL="0">
              <a:buNone/>
            </a:pPr>
            <a:r>
              <a:rPr lang="en-US" sz="1050" b="1" dirty="0">
                <a:solidFill>
                  <a:srgbClr val="E67E2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筛选端效率瓶颈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，二者相互叠加放大招聘难度。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1572768"/>
            <a:ext cx="5623560" cy="530352"/>
          </a:xfrm>
          <a:prstGeom prst="roundRect">
            <a:avLst>
              <a:gd name="adj" fmla="val 13793"/>
            </a:avLst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1572768"/>
            <a:ext cx="5257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痛点一</a:t>
            </a:r>
            <a:pPr indent="0" marL="0">
              <a:buNone/>
            </a:pPr>
            <a:r>
              <a:rPr lang="en-US" sz="1200" dirty="0">
                <a:solidFill>
                  <a:srgbClr val="FFD5D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|  供给结构性短缺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2231136"/>
            <a:ext cx="5623560" cy="1645920"/>
          </a:xfrm>
          <a:prstGeom prst="roundRect">
            <a:avLst>
              <a:gd name="adj" fmla="val 4444"/>
            </a:avLst>
          </a:prstGeom>
          <a:solidFill>
            <a:srgbClr val="FDEDEC"/>
          </a:solidFill>
          <a:ln/>
        </p:spPr>
      </p:sp>
      <p:sp>
        <p:nvSpPr>
          <p:cNvPr id="13" name="Shape 11"/>
          <p:cNvSpPr/>
          <p:nvPr/>
        </p:nvSpPr>
        <p:spPr>
          <a:xfrm>
            <a:off x="548640" y="2368296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C0392B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2368296"/>
            <a:ext cx="914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归因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600200" y="2340864"/>
            <a:ext cx="4069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行业较新，人才储备不足，培养周期长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2734056"/>
            <a:ext cx="5257800" cy="9144"/>
          </a:xfrm>
          <a:prstGeom prst="rect">
            <a:avLst/>
          </a:prstGeom>
          <a:solidFill>
            <a:srgbClr val="E8C0BD"/>
          </a:solidFill>
          <a:ln/>
        </p:spPr>
      </p:sp>
      <p:sp>
        <p:nvSpPr>
          <p:cNvPr id="17" name="Shape 15"/>
          <p:cNvSpPr/>
          <p:nvPr/>
        </p:nvSpPr>
        <p:spPr>
          <a:xfrm>
            <a:off x="640080" y="2926080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8" name="Text 16"/>
          <p:cNvSpPr/>
          <p:nvPr/>
        </p:nvSpPr>
        <p:spPr>
          <a:xfrm>
            <a:off x="804672" y="2825496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新质岗位（嵌入式/智能制造等）属于新兴方向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40080" y="3255264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0" name="Text 18"/>
          <p:cNvSpPr/>
          <p:nvPr/>
        </p:nvSpPr>
        <p:spPr>
          <a:xfrm>
            <a:off x="804672" y="3154680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高校培养对口不足，成熟人才需3-5年积累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40080" y="3584448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2" name="Text 20"/>
          <p:cNvSpPr/>
          <p:nvPr/>
        </p:nvSpPr>
        <p:spPr>
          <a:xfrm>
            <a:off x="804672" y="3483864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人才池整体偏小，无法大规模招聘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65760" y="4059936"/>
            <a:ext cx="5623560" cy="1645920"/>
          </a:xfrm>
          <a:prstGeom prst="roundRect">
            <a:avLst>
              <a:gd name="adj" fmla="val 4444"/>
            </a:avLst>
          </a:prstGeom>
          <a:solidFill>
            <a:srgbClr val="FDEDEC"/>
          </a:solidFill>
          <a:ln/>
        </p:spPr>
      </p:sp>
      <p:sp>
        <p:nvSpPr>
          <p:cNvPr id="24" name="Shape 22"/>
          <p:cNvSpPr/>
          <p:nvPr/>
        </p:nvSpPr>
        <p:spPr>
          <a:xfrm>
            <a:off x="548640" y="4197096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C0392B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4197096"/>
            <a:ext cx="914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归因 2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600200" y="4169664"/>
            <a:ext cx="4069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JD画像过窄，供给天然稀缺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548640" y="4562856"/>
            <a:ext cx="5257800" cy="9144"/>
          </a:xfrm>
          <a:prstGeom prst="rect">
            <a:avLst/>
          </a:prstGeom>
          <a:solidFill>
            <a:srgbClr val="E8C0BD"/>
          </a:solidFill>
          <a:ln/>
        </p:spPr>
      </p:sp>
      <p:sp>
        <p:nvSpPr>
          <p:cNvPr id="28" name="Shape 26"/>
          <p:cNvSpPr/>
          <p:nvPr/>
        </p:nvSpPr>
        <p:spPr>
          <a:xfrm>
            <a:off x="640080" y="4754880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9" name="Text 27"/>
          <p:cNvSpPr/>
          <p:nvPr/>
        </p:nvSpPr>
        <p:spPr>
          <a:xfrm>
            <a:off x="804672" y="4654296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要求"全能型"：软硬件兼通+协议栈+调试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5084064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1" name="Text 29"/>
          <p:cNvSpPr/>
          <p:nvPr/>
        </p:nvSpPr>
        <p:spPr>
          <a:xfrm>
            <a:off x="804672" y="4983480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附加同行业+同平台经验限制，收窄范围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40080" y="5413248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3" name="Text 31"/>
          <p:cNvSpPr/>
          <p:nvPr/>
        </p:nvSpPr>
        <p:spPr>
          <a:xfrm>
            <a:off x="804672" y="5312664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严苛条件压缩人才池，匹配率极低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199632" y="1572768"/>
            <a:ext cx="5623560" cy="530352"/>
          </a:xfrm>
          <a:prstGeom prst="roundRect">
            <a:avLst>
              <a:gd name="adj" fmla="val 13793"/>
            </a:avLst>
          </a:prstGeom>
          <a:solidFill>
            <a:srgbClr val="E67E22"/>
          </a:solidFill>
          <a:ln/>
        </p:spPr>
      </p:sp>
      <p:sp>
        <p:nvSpPr>
          <p:cNvPr id="35" name="Text 33"/>
          <p:cNvSpPr/>
          <p:nvPr/>
        </p:nvSpPr>
        <p:spPr>
          <a:xfrm>
            <a:off x="6382512" y="1572768"/>
            <a:ext cx="5257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痛点二</a:t>
            </a:r>
            <a:pPr indent="0" marL="0">
              <a:buNone/>
            </a:pPr>
            <a:r>
              <a:rPr lang="en-US" sz="1200" dirty="0">
                <a:solidFill>
                  <a:srgbClr val="FDEBD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|  筛选效率低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6199632" y="2231136"/>
            <a:ext cx="5623560" cy="1645920"/>
          </a:xfrm>
          <a:prstGeom prst="roundRect">
            <a:avLst>
              <a:gd name="adj" fmla="val 4444"/>
            </a:avLst>
          </a:prstGeom>
          <a:solidFill>
            <a:srgbClr val="FEF5E7"/>
          </a:solidFill>
          <a:ln/>
        </p:spPr>
      </p:sp>
      <p:sp>
        <p:nvSpPr>
          <p:cNvPr id="37" name="Shape 35"/>
          <p:cNvSpPr/>
          <p:nvPr/>
        </p:nvSpPr>
        <p:spPr>
          <a:xfrm>
            <a:off x="6382512" y="2368296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E67E22"/>
          </a:solidFill>
          <a:ln/>
        </p:spPr>
      </p:sp>
      <p:sp>
        <p:nvSpPr>
          <p:cNvPr id="38" name="Text 36"/>
          <p:cNvSpPr/>
          <p:nvPr/>
        </p:nvSpPr>
        <p:spPr>
          <a:xfrm>
            <a:off x="6382512" y="2368296"/>
            <a:ext cx="914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归因 1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434072" y="2340864"/>
            <a:ext cx="4069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技能评估难，面试后置验证导致高淘汰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6382512" y="2734056"/>
            <a:ext cx="5257800" cy="9144"/>
          </a:xfrm>
          <a:prstGeom prst="rect">
            <a:avLst/>
          </a:prstGeom>
          <a:solidFill>
            <a:srgbClr val="E8D5B0"/>
          </a:solidFill>
          <a:ln/>
        </p:spPr>
      </p:sp>
      <p:sp>
        <p:nvSpPr>
          <p:cNvPr id="41" name="Shape 39"/>
          <p:cNvSpPr/>
          <p:nvPr/>
        </p:nvSpPr>
        <p:spPr>
          <a:xfrm>
            <a:off x="6473952" y="2926080"/>
            <a:ext cx="82296" cy="82296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42" name="Text 40"/>
          <p:cNvSpPr/>
          <p:nvPr/>
        </p:nvSpPr>
        <p:spPr>
          <a:xfrm>
            <a:off x="6638544" y="2825496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嵌入式技能高度依赖实操，简历难以体现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6473952" y="3255264"/>
            <a:ext cx="82296" cy="82296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44" name="Text 42"/>
          <p:cNvSpPr/>
          <p:nvPr/>
        </p:nvSpPr>
        <p:spPr>
          <a:xfrm>
            <a:off x="6638544" y="3154680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筛选基本靠面试后置验证，前置过滤弱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473952" y="3584448"/>
            <a:ext cx="82296" cy="82296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46" name="Text 44"/>
          <p:cNvSpPr/>
          <p:nvPr/>
        </p:nvSpPr>
        <p:spPr>
          <a:xfrm>
            <a:off x="6638544" y="3483864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大量候选人面试后才淘汰，双方成本高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199632" y="4059936"/>
            <a:ext cx="5623560" cy="1645920"/>
          </a:xfrm>
          <a:prstGeom prst="roundRect">
            <a:avLst>
              <a:gd name="adj" fmla="val 4444"/>
            </a:avLst>
          </a:prstGeom>
          <a:solidFill>
            <a:srgbClr val="FEF5E7"/>
          </a:solidFill>
          <a:ln/>
        </p:spPr>
      </p:sp>
      <p:sp>
        <p:nvSpPr>
          <p:cNvPr id="48" name="Shape 46"/>
          <p:cNvSpPr/>
          <p:nvPr/>
        </p:nvSpPr>
        <p:spPr>
          <a:xfrm>
            <a:off x="6382512" y="4197096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E67E22"/>
          </a:solidFill>
          <a:ln/>
        </p:spPr>
      </p:sp>
      <p:sp>
        <p:nvSpPr>
          <p:cNvPr id="49" name="Text 47"/>
          <p:cNvSpPr/>
          <p:nvPr/>
        </p:nvSpPr>
        <p:spPr>
          <a:xfrm>
            <a:off x="6382512" y="4197096"/>
            <a:ext cx="914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归因 2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7434072" y="4169664"/>
            <a:ext cx="4069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薪资不透明，行业基准与结构不清晰</a:t>
            </a:r>
            <a:endParaRPr lang="en-US" sz="1150" dirty="0"/>
          </a:p>
        </p:txBody>
      </p:sp>
      <p:sp>
        <p:nvSpPr>
          <p:cNvPr id="51" name="Shape 49"/>
          <p:cNvSpPr/>
          <p:nvPr/>
        </p:nvSpPr>
        <p:spPr>
          <a:xfrm>
            <a:off x="6382512" y="4562856"/>
            <a:ext cx="5257800" cy="9144"/>
          </a:xfrm>
          <a:prstGeom prst="rect">
            <a:avLst/>
          </a:prstGeom>
          <a:solidFill>
            <a:srgbClr val="E8D5B0"/>
          </a:solidFill>
          <a:ln/>
        </p:spPr>
      </p:sp>
      <p:sp>
        <p:nvSpPr>
          <p:cNvPr id="52" name="Shape 50"/>
          <p:cNvSpPr/>
          <p:nvPr/>
        </p:nvSpPr>
        <p:spPr>
          <a:xfrm>
            <a:off x="6473952" y="4754880"/>
            <a:ext cx="82296" cy="82296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53" name="Text 51"/>
          <p:cNvSpPr/>
          <p:nvPr/>
        </p:nvSpPr>
        <p:spPr>
          <a:xfrm>
            <a:off x="6638544" y="4654296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新质行业缺乏公开薪酬调研数据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473952" y="5084064"/>
            <a:ext cx="82296" cy="82296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55" name="Text 53"/>
          <p:cNvSpPr/>
          <p:nvPr/>
        </p:nvSpPr>
        <p:spPr>
          <a:xfrm>
            <a:off x="6638544" y="4983480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薪资结构复杂（底薪+项目奖金+股权等）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6473952" y="5413248"/>
            <a:ext cx="82296" cy="82296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57" name="Text 55"/>
          <p:cNvSpPr/>
          <p:nvPr/>
        </p:nvSpPr>
        <p:spPr>
          <a:xfrm>
            <a:off x="6638544" y="5312664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信息不对称导致预期错位，offer阶段流失高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365760" y="5943600"/>
            <a:ext cx="11430000" cy="347472"/>
          </a:xfrm>
          <a:prstGeom prst="roundRect">
            <a:avLst>
              <a:gd name="adj" fmla="val 15789"/>
            </a:avLst>
          </a:prstGeom>
          <a:solidFill>
            <a:srgbClr val="213752"/>
          </a:solidFill>
          <a:ln/>
        </p:spPr>
      </p:sp>
      <p:sp>
        <p:nvSpPr>
          <p:cNvPr id="59" name="Text 57"/>
          <p:cNvSpPr/>
          <p:nvPr/>
        </p:nvSpPr>
        <p:spPr>
          <a:xfrm>
            <a:off x="548640" y="5943600"/>
            <a:ext cx="11064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叠加效应: </a:t>
            </a:r>
            <a:pPr indent="0" marL="0">
              <a:buNone/>
            </a:pPr>
            <a:r>
              <a:rPr lang="en-US" sz="1000" dirty="0">
                <a:solidFill>
                  <a:srgbClr val="D0D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供给稀缺 × 筛选低效 = </a:t>
            </a:r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招聘周期长、到面率低、offer成功率低</a:t>
            </a:r>
            <a:pPr indent="0" marL="0">
              <a:buNone/>
            </a:pPr>
            <a:r>
              <a:rPr lang="en-US" sz="950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→  需三线并进: 供给扩容 + 筛选提效 + 需求校准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智联的能力长板 -- 聚焦"规模化"与"强门槛"并存的中端技术岗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051560"/>
            <a:ext cx="11430000" cy="1325880"/>
          </a:xfrm>
          <a:prstGeom prst="roundRect">
            <a:avLst>
              <a:gd name="adj" fmla="val 5517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365760" y="1051560"/>
            <a:ext cx="11430000" cy="45720"/>
          </a:xfrm>
          <a:prstGeom prst="rect">
            <a:avLst/>
          </a:prstGeom>
          <a:solidFill>
            <a:srgbClr val="778495"/>
          </a:solidFill>
          <a:ln/>
        </p:spPr>
      </p:sp>
      <p:sp>
        <p:nvSpPr>
          <p:cNvPr id="9" name="Shape 7"/>
          <p:cNvSpPr/>
          <p:nvPr/>
        </p:nvSpPr>
        <p:spPr>
          <a:xfrm>
            <a:off x="594360" y="1234440"/>
            <a:ext cx="1463040" cy="320040"/>
          </a:xfrm>
          <a:prstGeom prst="roundRect">
            <a:avLst>
              <a:gd name="adj" fmla="val 40000"/>
            </a:avLst>
          </a:prstGeom>
          <a:solidFill>
            <a:srgbClr val="778495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123444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低端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286000" y="116128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制造一线 / 低端批量岗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286000" y="155448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劳务派遣为主，价格敏感，非智联主力方向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9875520" y="1508760"/>
            <a:ext cx="1645920" cy="365760"/>
          </a:xfrm>
          <a:prstGeom prst="roundRect">
            <a:avLst>
              <a:gd name="adj" fmla="val 35000"/>
            </a:avLst>
          </a:prstGeom>
          <a:solidFill>
            <a:srgbClr val="778495"/>
          </a:solidFill>
          <a:ln/>
        </p:spPr>
      </p:sp>
      <p:sp>
        <p:nvSpPr>
          <p:cNvPr id="14" name="Text 12"/>
          <p:cNvSpPr/>
          <p:nvPr/>
        </p:nvSpPr>
        <p:spPr>
          <a:xfrm>
            <a:off x="9875520" y="15087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非主战场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365760" y="2651760"/>
            <a:ext cx="11430000" cy="1325880"/>
          </a:xfrm>
          <a:prstGeom prst="roundRect">
            <a:avLst>
              <a:gd name="adj" fmla="val 5517"/>
            </a:avLst>
          </a:prstGeom>
          <a:solidFill>
            <a:srgbClr val="E3F2FD"/>
          </a:solidFill>
          <a:ln w="12700">
            <a:solidFill>
              <a:srgbClr val="01AFE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65760" y="2651760"/>
            <a:ext cx="1143000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17" name="Shape 15"/>
          <p:cNvSpPr/>
          <p:nvPr/>
        </p:nvSpPr>
        <p:spPr>
          <a:xfrm>
            <a:off x="594360" y="2834640"/>
            <a:ext cx="1463040" cy="320040"/>
          </a:xfrm>
          <a:prstGeom prst="roundRect">
            <a:avLst>
              <a:gd name="adj" fmla="val 40000"/>
            </a:avLst>
          </a:prstGeom>
          <a:solidFill>
            <a:srgbClr val="01AFE5"/>
          </a:solidFill>
          <a:ln/>
        </p:spPr>
      </p:sp>
      <p:sp>
        <p:nvSpPr>
          <p:cNvPr id="18" name="Text 16"/>
          <p:cNvSpPr/>
          <p:nvPr/>
        </p:nvSpPr>
        <p:spPr>
          <a:xfrm>
            <a:off x="594360" y="283464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中端技术岗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276148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嵌入式/自动化工程师等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286000" y="315468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规模化需求 + 较高门槛，供给结构性短缺，智联核心优势区间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9875520" y="3108960"/>
            <a:ext cx="1645920" cy="365760"/>
          </a:xfrm>
          <a:prstGeom prst="roundRect">
            <a:avLst>
              <a:gd name="adj" fmla="val 35000"/>
            </a:avLst>
          </a:prstGeom>
          <a:solidFill>
            <a:srgbClr val="01AFE5"/>
          </a:solidFill>
          <a:ln/>
        </p:spPr>
      </p:sp>
      <p:sp>
        <p:nvSpPr>
          <p:cNvPr id="22" name="Text 20"/>
          <p:cNvSpPr/>
          <p:nvPr/>
        </p:nvSpPr>
        <p:spPr>
          <a:xfrm>
            <a:off x="9875520" y="31089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智联主战场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509760" y="310896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1AFE5"/>
                </a:solidFill>
              </a:rPr>
              <a:t>▶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65760" y="4251960"/>
            <a:ext cx="11430000" cy="1325880"/>
          </a:xfrm>
          <a:prstGeom prst="roundRect">
            <a:avLst>
              <a:gd name="adj" fmla="val 5517"/>
            </a:avLst>
          </a:prstGeom>
          <a:solidFill>
            <a:srgbClr val="F5F7F9"/>
          </a:solidFill>
          <a:ln/>
        </p:spPr>
      </p:sp>
      <p:sp>
        <p:nvSpPr>
          <p:cNvPr id="25" name="Shape 23"/>
          <p:cNvSpPr/>
          <p:nvPr/>
        </p:nvSpPr>
        <p:spPr>
          <a:xfrm>
            <a:off x="365760" y="4251960"/>
            <a:ext cx="1143000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26" name="Shape 24"/>
          <p:cNvSpPr/>
          <p:nvPr/>
        </p:nvSpPr>
        <p:spPr>
          <a:xfrm>
            <a:off x="594360" y="4434840"/>
            <a:ext cx="1463040" cy="320040"/>
          </a:xfrm>
          <a:prstGeom prst="roundRect">
            <a:avLst>
              <a:gd name="adj" fmla="val 40000"/>
            </a:avLst>
          </a:prstGeom>
          <a:solidFill>
            <a:srgbClr val="FFC000"/>
          </a:solidFill>
          <a:ln/>
        </p:spPr>
      </p:sp>
      <p:sp>
        <p:nvSpPr>
          <p:cNvPr id="27" name="Text 25"/>
          <p:cNvSpPr/>
          <p:nvPr/>
        </p:nvSpPr>
        <p:spPr>
          <a:xfrm>
            <a:off x="594360" y="443484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高端稀缺岗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2286000" y="436168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AI算法/大模型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286000" y="475488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猎头主导，人脉驱动，单量小但客单价高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9875520" y="4709160"/>
            <a:ext cx="1645920" cy="365760"/>
          </a:xfrm>
          <a:prstGeom prst="roundRect">
            <a:avLst>
              <a:gd name="adj" fmla="val 35000"/>
            </a:avLst>
          </a:prstGeom>
          <a:solidFill>
            <a:srgbClr val="778495"/>
          </a:solidFill>
          <a:ln/>
        </p:spPr>
      </p:sp>
      <p:sp>
        <p:nvSpPr>
          <p:cNvPr id="31" name="Text 29"/>
          <p:cNvSpPr/>
          <p:nvPr/>
        </p:nvSpPr>
        <p:spPr>
          <a:xfrm>
            <a:off x="9875520" y="4709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辅助布局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65760" y="5669280"/>
            <a:ext cx="11430000" cy="457200"/>
          </a:xfrm>
          <a:prstGeom prst="roundRect">
            <a:avLst>
              <a:gd name="adj" fmla="val 16000"/>
            </a:avLst>
          </a:prstGeom>
          <a:solidFill>
            <a:srgbClr val="F0F0F0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566928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样本说明: </a:t>
            </a:r>
            <a:pPr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线下走访9家企业 + 线上调研23家中小企业，共32家。覆盖：低空经济、数字AI、绿色能源、生物医药、新能源汽车、高端制造。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全链路效率诊断 -- 关键输入"不可计算、不可验证"导致效率低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005840"/>
            <a:ext cx="1371600" cy="457200"/>
          </a:xfrm>
          <a:prstGeom prst="roundRect">
            <a:avLst>
              <a:gd name="adj" fmla="val 40000"/>
            </a:avLst>
          </a:prstGeom>
          <a:solidFill>
            <a:srgbClr val="213752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0058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920240" y="100584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C000"/>
                </a:solidFill>
              </a:rPr>
              <a:t>→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2423160" y="1005840"/>
            <a:ext cx="1371600" cy="457200"/>
          </a:xfrm>
          <a:prstGeom prst="roundRect">
            <a:avLst>
              <a:gd name="adj" fmla="val 40000"/>
            </a:avLst>
          </a:prstGeom>
          <a:solidFill>
            <a:srgbClr val="213752"/>
          </a:solidFill>
          <a:ln/>
        </p:spPr>
      </p:sp>
      <p:sp>
        <p:nvSpPr>
          <p:cNvPr id="11" name="Text 9"/>
          <p:cNvSpPr/>
          <p:nvPr/>
        </p:nvSpPr>
        <p:spPr>
          <a:xfrm>
            <a:off x="2423160" y="10058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搜索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794760" y="100584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C000"/>
                </a:solidFill>
              </a:rPr>
              <a:t>→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297680" y="1005840"/>
            <a:ext cx="1371600" cy="457200"/>
          </a:xfrm>
          <a:prstGeom prst="roundRect">
            <a:avLst>
              <a:gd name="adj" fmla="val 40000"/>
            </a:avLst>
          </a:prstGeom>
          <a:solidFill>
            <a:srgbClr val="213752"/>
          </a:solidFill>
          <a:ln/>
        </p:spPr>
      </p:sp>
      <p:sp>
        <p:nvSpPr>
          <p:cNvPr id="14" name="Text 12"/>
          <p:cNvSpPr/>
          <p:nvPr/>
        </p:nvSpPr>
        <p:spPr>
          <a:xfrm>
            <a:off x="4297680" y="10058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筛选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669280" y="100584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C000"/>
                </a:solidFill>
              </a:rPr>
              <a:t>→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172200" y="1005840"/>
            <a:ext cx="1371600" cy="457200"/>
          </a:xfrm>
          <a:prstGeom prst="roundRect">
            <a:avLst>
              <a:gd name="adj" fmla="val 40000"/>
            </a:avLst>
          </a:prstGeom>
          <a:solidFill>
            <a:srgbClr val="213752"/>
          </a:solidFill>
          <a:ln/>
        </p:spPr>
      </p:sp>
      <p:sp>
        <p:nvSpPr>
          <p:cNvPr id="17" name="Text 15"/>
          <p:cNvSpPr/>
          <p:nvPr/>
        </p:nvSpPr>
        <p:spPr>
          <a:xfrm>
            <a:off x="6172200" y="10058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沟通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543800" y="100584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C000"/>
                </a:solidFill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046720" y="1005840"/>
            <a:ext cx="1371600" cy="457200"/>
          </a:xfrm>
          <a:prstGeom prst="roundRect">
            <a:avLst>
              <a:gd name="adj" fmla="val 40000"/>
            </a:avLst>
          </a:prstGeom>
          <a:solidFill>
            <a:srgbClr val="213752"/>
          </a:solidFill>
          <a:ln/>
        </p:spPr>
      </p:sp>
      <p:sp>
        <p:nvSpPr>
          <p:cNvPr id="20" name="Text 18"/>
          <p:cNvSpPr/>
          <p:nvPr/>
        </p:nvSpPr>
        <p:spPr>
          <a:xfrm>
            <a:off x="8046720" y="10058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面试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418320" y="100584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C000"/>
                </a:solidFill>
              </a:rPr>
              <a:t>→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9921240" y="1005840"/>
            <a:ext cx="1371600" cy="457200"/>
          </a:xfrm>
          <a:prstGeom prst="roundRect">
            <a:avLst>
              <a:gd name="adj" fmla="val 40000"/>
            </a:avLst>
          </a:prstGeom>
          <a:solidFill>
            <a:srgbClr val="213752"/>
          </a:solidFill>
          <a:ln/>
        </p:spPr>
      </p:sp>
      <p:sp>
        <p:nvSpPr>
          <p:cNvPr id="23" name="Text 21"/>
          <p:cNvSpPr/>
          <p:nvPr/>
        </p:nvSpPr>
        <p:spPr>
          <a:xfrm>
            <a:off x="9921240" y="10058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Offer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5760" y="1828800"/>
            <a:ext cx="2651760" cy="2560320"/>
          </a:xfrm>
          <a:prstGeom prst="roundRect">
            <a:avLst>
              <a:gd name="adj" fmla="val 2857"/>
            </a:avLst>
          </a:prstGeom>
          <a:solidFill>
            <a:srgbClr val="F5F7F9"/>
          </a:solidFill>
          <a:ln/>
        </p:spPr>
      </p:sp>
      <p:sp>
        <p:nvSpPr>
          <p:cNvPr id="25" name="Shape 23"/>
          <p:cNvSpPr/>
          <p:nvPr/>
        </p:nvSpPr>
        <p:spPr>
          <a:xfrm>
            <a:off x="365760" y="1828800"/>
            <a:ext cx="2651760" cy="457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26" name="Shape 24"/>
          <p:cNvSpPr/>
          <p:nvPr/>
        </p:nvSpPr>
        <p:spPr>
          <a:xfrm>
            <a:off x="502920" y="2011680"/>
            <a:ext cx="1005840" cy="292608"/>
          </a:xfrm>
          <a:prstGeom prst="roundRect">
            <a:avLst>
              <a:gd name="adj" fmla="val 43750"/>
            </a:avLst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502920" y="2011680"/>
            <a:ext cx="1005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断点 A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02920" y="2423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需求表达失真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02920" y="2834640"/>
            <a:ext cx="23774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30" name="Text 28"/>
          <p:cNvSpPr/>
          <p:nvPr/>
        </p:nvSpPr>
        <p:spPr>
          <a:xfrm>
            <a:off x="502920" y="29260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JD描述与实际能力需求脱节</a:t>
            </a:r>
            <a:endParaRPr lang="en-US" sz="9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供给端对岗位认知存在偏差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337560" y="1828800"/>
            <a:ext cx="2651760" cy="2560320"/>
          </a:xfrm>
          <a:prstGeom prst="roundRect">
            <a:avLst>
              <a:gd name="adj" fmla="val 2857"/>
            </a:avLst>
          </a:prstGeom>
          <a:solidFill>
            <a:srgbClr val="F5F7F9"/>
          </a:solidFill>
          <a:ln/>
        </p:spPr>
      </p:sp>
      <p:sp>
        <p:nvSpPr>
          <p:cNvPr id="32" name="Shape 30"/>
          <p:cNvSpPr/>
          <p:nvPr/>
        </p:nvSpPr>
        <p:spPr>
          <a:xfrm>
            <a:off x="3337560" y="1828800"/>
            <a:ext cx="2651760" cy="45720"/>
          </a:xfrm>
          <a:prstGeom prst="rect">
            <a:avLst/>
          </a:prstGeom>
          <a:solidFill>
            <a:srgbClr val="E67E22"/>
          </a:solidFill>
          <a:ln/>
        </p:spPr>
      </p:sp>
      <p:sp>
        <p:nvSpPr>
          <p:cNvPr id="33" name="Shape 31"/>
          <p:cNvSpPr/>
          <p:nvPr/>
        </p:nvSpPr>
        <p:spPr>
          <a:xfrm>
            <a:off x="3474720" y="2011680"/>
            <a:ext cx="1005840" cy="292608"/>
          </a:xfrm>
          <a:prstGeom prst="roundRect">
            <a:avLst>
              <a:gd name="adj" fmla="val 43750"/>
            </a:avLst>
          </a:prstGeom>
          <a:solidFill>
            <a:srgbClr val="E67E22"/>
          </a:solidFill>
          <a:ln/>
        </p:spPr>
      </p:sp>
      <p:sp>
        <p:nvSpPr>
          <p:cNvPr id="34" name="Text 32"/>
          <p:cNvSpPr/>
          <p:nvPr/>
        </p:nvSpPr>
        <p:spPr>
          <a:xfrm>
            <a:off x="3474720" y="2011680"/>
            <a:ext cx="1005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断点 B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3474720" y="2423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简历转化效率低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3474720" y="2834640"/>
            <a:ext cx="23774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37" name="Text 35"/>
          <p:cNvSpPr/>
          <p:nvPr/>
        </p:nvSpPr>
        <p:spPr>
          <a:xfrm>
            <a:off x="3474720" y="29260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信息低效，难以判断真实能力</a:t>
            </a:r>
            <a:endParaRPr lang="en-US" sz="9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客户预算受限，简历消耗大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309360" y="1828800"/>
            <a:ext cx="2651760" cy="2560320"/>
          </a:xfrm>
          <a:prstGeom prst="roundRect">
            <a:avLst>
              <a:gd name="adj" fmla="val 2857"/>
            </a:avLst>
          </a:prstGeom>
          <a:solidFill>
            <a:srgbClr val="F5F7F9"/>
          </a:solidFill>
          <a:ln/>
        </p:spPr>
      </p:sp>
      <p:sp>
        <p:nvSpPr>
          <p:cNvPr id="39" name="Shape 37"/>
          <p:cNvSpPr/>
          <p:nvPr/>
        </p:nvSpPr>
        <p:spPr>
          <a:xfrm>
            <a:off x="6309360" y="1828800"/>
            <a:ext cx="2651760" cy="45720"/>
          </a:xfrm>
          <a:prstGeom prst="rect">
            <a:avLst/>
          </a:prstGeom>
          <a:solidFill>
            <a:srgbClr val="D4A800"/>
          </a:solidFill>
          <a:ln/>
        </p:spPr>
      </p:sp>
      <p:sp>
        <p:nvSpPr>
          <p:cNvPr id="40" name="Shape 38"/>
          <p:cNvSpPr/>
          <p:nvPr/>
        </p:nvSpPr>
        <p:spPr>
          <a:xfrm>
            <a:off x="6446520" y="2011680"/>
            <a:ext cx="1005840" cy="292608"/>
          </a:xfrm>
          <a:prstGeom prst="roundRect">
            <a:avLst>
              <a:gd name="adj" fmla="val 43750"/>
            </a:avLst>
          </a:prstGeom>
          <a:solidFill>
            <a:srgbClr val="D4A800"/>
          </a:solidFill>
          <a:ln/>
        </p:spPr>
      </p:sp>
      <p:sp>
        <p:nvSpPr>
          <p:cNvPr id="41" name="Text 39"/>
          <p:cNvSpPr/>
          <p:nvPr/>
        </p:nvSpPr>
        <p:spPr>
          <a:xfrm>
            <a:off x="6446520" y="2011680"/>
            <a:ext cx="1005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断点 C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446520" y="2423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前置验真缺失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6446520" y="2834640"/>
            <a:ext cx="23774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44" name="Text 42"/>
          <p:cNvSpPr/>
          <p:nvPr/>
        </p:nvSpPr>
        <p:spPr>
          <a:xfrm>
            <a:off x="6446520" y="29260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面试才核实能力，标准不统一</a:t>
            </a:r>
            <a:endParaRPr lang="en-US" sz="9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推荐不准导致面试淘汰率高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9281160" y="1828800"/>
            <a:ext cx="2651760" cy="2560320"/>
          </a:xfrm>
          <a:prstGeom prst="roundRect">
            <a:avLst>
              <a:gd name="adj" fmla="val 2857"/>
            </a:avLst>
          </a:prstGeom>
          <a:solidFill>
            <a:srgbClr val="F5F7F9"/>
          </a:solidFill>
          <a:ln/>
        </p:spPr>
      </p:sp>
      <p:sp>
        <p:nvSpPr>
          <p:cNvPr id="46" name="Shape 44"/>
          <p:cNvSpPr/>
          <p:nvPr/>
        </p:nvSpPr>
        <p:spPr>
          <a:xfrm>
            <a:off x="9281160" y="1828800"/>
            <a:ext cx="2651760" cy="45720"/>
          </a:xfrm>
          <a:prstGeom prst="rect">
            <a:avLst/>
          </a:prstGeom>
          <a:solidFill>
            <a:srgbClr val="015DA7"/>
          </a:solidFill>
          <a:ln/>
        </p:spPr>
      </p:sp>
      <p:sp>
        <p:nvSpPr>
          <p:cNvPr id="47" name="Shape 45"/>
          <p:cNvSpPr/>
          <p:nvPr/>
        </p:nvSpPr>
        <p:spPr>
          <a:xfrm>
            <a:off x="9418320" y="2011680"/>
            <a:ext cx="1005840" cy="292608"/>
          </a:xfrm>
          <a:prstGeom prst="roundRect">
            <a:avLst>
              <a:gd name="adj" fmla="val 43750"/>
            </a:avLst>
          </a:prstGeom>
          <a:solidFill>
            <a:srgbClr val="015DA7"/>
          </a:solidFill>
          <a:ln/>
        </p:spPr>
      </p:sp>
      <p:sp>
        <p:nvSpPr>
          <p:cNvPr id="48" name="Text 46"/>
          <p:cNvSpPr/>
          <p:nvPr/>
        </p:nvSpPr>
        <p:spPr>
          <a:xfrm>
            <a:off x="9418320" y="2011680"/>
            <a:ext cx="1005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断点 D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9418320" y="2423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薪酬口径不统一</a:t>
            </a:r>
            <a:endParaRPr lang="en-US" sz="1200" dirty="0"/>
          </a:p>
        </p:txBody>
      </p:sp>
      <p:sp>
        <p:nvSpPr>
          <p:cNvPr id="50" name="Shape 48"/>
          <p:cNvSpPr/>
          <p:nvPr/>
        </p:nvSpPr>
        <p:spPr>
          <a:xfrm>
            <a:off x="9418320" y="2834640"/>
            <a:ext cx="23774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51" name="Text 49"/>
          <p:cNvSpPr/>
          <p:nvPr/>
        </p:nvSpPr>
        <p:spPr>
          <a:xfrm>
            <a:off x="9418320" y="29260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薪酬期望与行情偏差大</a:t>
            </a:r>
            <a:endParaRPr lang="en-US" sz="9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9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信息差导致offer阶段流失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365760" y="4754880"/>
            <a:ext cx="11430000" cy="731520"/>
          </a:xfrm>
          <a:prstGeom prst="roundRect">
            <a:avLst>
              <a:gd name="adj" fmla="val 10000"/>
            </a:avLst>
          </a:prstGeom>
          <a:solidFill>
            <a:srgbClr val="F5F7F9"/>
          </a:solidFill>
          <a:ln w="12700">
            <a:solidFill>
              <a:srgbClr val="01AFE5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365760" y="4754880"/>
            <a:ext cx="54864" cy="7315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54" name="Text 52"/>
          <p:cNvSpPr/>
          <p:nvPr/>
        </p:nvSpPr>
        <p:spPr>
          <a:xfrm>
            <a:off x="640080" y="47548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"新质招聘的关键输入长期是非标准、不可计算、不可验证的。"</a:t>
            </a:r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0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-- 这是导致全链路每个环节效率低的根本原因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破局之道 -- 以"统一标准"重构新质人才的供需连接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914400" y="1051560"/>
            <a:ext cx="10332720" cy="1005840"/>
          </a:xfrm>
          <a:prstGeom prst="roundRect">
            <a:avLst>
              <a:gd name="adj" fmla="val 7273"/>
            </a:avLst>
          </a:prstGeom>
          <a:solidFill>
            <a:srgbClr val="213752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051560"/>
            <a:ext cx="9966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结构化 JD</a:t>
            </a:r>
            <a:pPr algn="ctr" indent="0" marL="0">
              <a:buNone/>
            </a:pPr>
            <a:r>
              <a:rPr lang="en-US" sz="1100" dirty="0">
                <a:solidFill>
                  <a:srgbClr val="A0B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（条件可计算）</a:t>
            </a:r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×  </a:t>
            </a:r>
            <a:pPr algn="ctr" indent="0" marL="0">
              <a:buNone/>
            </a:pPr>
            <a:r>
              <a:rPr lang="en-US" sz="1600" b="1" dirty="0">
                <a:solidFill>
                  <a:srgbClr val="01AF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结构化 CV</a:t>
            </a:r>
            <a:pPr algn="ctr" indent="0" marL="0">
              <a:buNone/>
            </a:pPr>
            <a:r>
              <a:rPr lang="en-US" sz="1100" dirty="0">
                <a:solidFill>
                  <a:srgbClr val="A0B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（能力可验证）</a:t>
            </a:r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=  </a:t>
            </a:r>
            <a:pPr algn="ctr" indent="0" marL="0">
              <a:buNone/>
            </a:pPr>
            <a:r>
              <a:rPr lang="en-US" sz="16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极速精准匹配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5760" y="2423160"/>
            <a:ext cx="5623560" cy="3566160"/>
          </a:xfrm>
          <a:prstGeom prst="roundRect">
            <a:avLst>
              <a:gd name="adj" fmla="val 2051"/>
            </a:avLst>
          </a:prstGeom>
          <a:solidFill>
            <a:srgbClr val="F5F7F9"/>
          </a:solidFill>
          <a:ln/>
        </p:spPr>
      </p:sp>
      <p:sp>
        <p:nvSpPr>
          <p:cNvPr id="10" name="Shape 8"/>
          <p:cNvSpPr/>
          <p:nvPr/>
        </p:nvSpPr>
        <p:spPr>
          <a:xfrm>
            <a:off x="365760" y="2423160"/>
            <a:ext cx="562356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2606040"/>
            <a:ext cx="5120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1AF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C端：做大候选池</a:t>
            </a:r>
            <a:pPr indent="0" marL="0">
              <a:buNone/>
            </a:pPr>
            <a:r>
              <a:rPr lang="en-US" sz="11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（扩容）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94360" y="30175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解决"找人难"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94360" y="3337560"/>
            <a:ext cx="51663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14" name="Shape 12"/>
          <p:cNvSpPr/>
          <p:nvPr/>
        </p:nvSpPr>
        <p:spPr>
          <a:xfrm>
            <a:off x="685800" y="3575304"/>
            <a:ext cx="82296" cy="82296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15" name="Text 13"/>
          <p:cNvSpPr/>
          <p:nvPr/>
        </p:nvSpPr>
        <p:spPr>
          <a:xfrm>
            <a:off x="850392" y="34747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转化"非标人才"为"有效供给"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032504"/>
            <a:ext cx="82296" cy="82296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17" name="Text 15"/>
          <p:cNvSpPr/>
          <p:nvPr/>
        </p:nvSpPr>
        <p:spPr>
          <a:xfrm>
            <a:off x="850392" y="39319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挖掘"可迁移技能"打通供给瓶颈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85800" y="4489704"/>
            <a:ext cx="82296" cy="82296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19" name="Text 17"/>
          <p:cNvSpPr/>
          <p:nvPr/>
        </p:nvSpPr>
        <p:spPr>
          <a:xfrm>
            <a:off x="850392" y="43891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清洗验证扩容流量，提升供给质量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199632" y="2423160"/>
            <a:ext cx="5623560" cy="3566160"/>
          </a:xfrm>
          <a:prstGeom prst="roundRect">
            <a:avLst>
              <a:gd name="adj" fmla="val 2051"/>
            </a:avLst>
          </a:prstGeom>
          <a:solidFill>
            <a:srgbClr val="F5F7F9"/>
          </a:solidFill>
          <a:ln/>
        </p:spPr>
      </p:sp>
      <p:sp>
        <p:nvSpPr>
          <p:cNvPr id="21" name="Shape 19"/>
          <p:cNvSpPr/>
          <p:nvPr/>
        </p:nvSpPr>
        <p:spPr>
          <a:xfrm>
            <a:off x="6199632" y="2423160"/>
            <a:ext cx="5623560" cy="45720"/>
          </a:xfrm>
          <a:prstGeom prst="rect">
            <a:avLst/>
          </a:prstGeom>
          <a:solidFill>
            <a:srgbClr val="01AF98"/>
          </a:solidFill>
          <a:ln/>
        </p:spPr>
      </p:sp>
      <p:sp>
        <p:nvSpPr>
          <p:cNvPr id="22" name="Text 20"/>
          <p:cNvSpPr/>
          <p:nvPr/>
        </p:nvSpPr>
        <p:spPr>
          <a:xfrm>
            <a:off x="6428232" y="2606040"/>
            <a:ext cx="5120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1AF9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B端：做精筛选</a:t>
            </a:r>
            <a:pPr indent="0" marL="0">
              <a:buNone/>
            </a:pPr>
            <a:r>
              <a:rPr lang="en-US" sz="11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（提效）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28232" y="30175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解决"匹配不准"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428232" y="3337560"/>
            <a:ext cx="516636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25" name="Shape 23"/>
          <p:cNvSpPr/>
          <p:nvPr/>
        </p:nvSpPr>
        <p:spPr>
          <a:xfrm>
            <a:off x="6519672" y="3575304"/>
            <a:ext cx="82296" cy="82296"/>
          </a:xfrm>
          <a:prstGeom prst="ellipse">
            <a:avLst/>
          </a:prstGeom>
          <a:solidFill>
            <a:srgbClr val="01AF98"/>
          </a:solidFill>
          <a:ln/>
        </p:spPr>
      </p:sp>
      <p:sp>
        <p:nvSpPr>
          <p:cNvPr id="26" name="Text 24"/>
          <p:cNvSpPr/>
          <p:nvPr/>
        </p:nvSpPr>
        <p:spPr>
          <a:xfrm>
            <a:off x="6684264" y="34747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叠加AI预筛 &amp; 技能验真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519672" y="4032504"/>
            <a:ext cx="82296" cy="82296"/>
          </a:xfrm>
          <a:prstGeom prst="ellipse">
            <a:avLst/>
          </a:prstGeom>
          <a:solidFill>
            <a:srgbClr val="01AF98"/>
          </a:solidFill>
          <a:ln/>
        </p:spPr>
      </p:sp>
      <p:sp>
        <p:nvSpPr>
          <p:cNvPr id="28" name="Text 26"/>
          <p:cNvSpPr/>
          <p:nvPr/>
        </p:nvSpPr>
        <p:spPr>
          <a:xfrm>
            <a:off x="6684264" y="39319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结构化JD让条件可计算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519672" y="4489704"/>
            <a:ext cx="82296" cy="82296"/>
          </a:xfrm>
          <a:prstGeom prst="ellipse">
            <a:avLst/>
          </a:prstGeom>
          <a:solidFill>
            <a:srgbClr val="01AF98"/>
          </a:solidFill>
          <a:ln/>
        </p:spPr>
      </p:sp>
      <p:sp>
        <p:nvSpPr>
          <p:cNvPr id="30" name="Text 28"/>
          <p:cNvSpPr/>
          <p:nvPr/>
        </p:nvSpPr>
        <p:spPr>
          <a:xfrm>
            <a:off x="6684264" y="43891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薪酬口径统一，减少末端流失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首个切入点 -- 为什么以"嵌入式工程师"作为新质技术岗位突破口?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09728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1097280"/>
            <a:ext cx="352044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9" name="Shape 7"/>
          <p:cNvSpPr/>
          <p:nvPr/>
        </p:nvSpPr>
        <p:spPr>
          <a:xfrm>
            <a:off x="1783080" y="1371600"/>
            <a:ext cx="1051560" cy="1051560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10" name="Text 8"/>
          <p:cNvSpPr/>
          <p:nvPr/>
        </p:nvSpPr>
        <p:spPr>
          <a:xfrm>
            <a:off x="1783080" y="137160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Scale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26060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规模化需求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005840" y="3108960"/>
            <a:ext cx="26060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3246120"/>
            <a:ext cx="2971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跨行业广泛需求</a:t>
            </a:r>
            <a:endParaRPr lang="en-US" sz="105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呼应华南特质</a:t>
            </a:r>
            <a:endParaRPr lang="en-US" sz="105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（自动化/机械工程师作为Plan B储备）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343400" y="109728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5F7F9"/>
          </a:solidFill>
          <a:ln/>
        </p:spPr>
      </p:sp>
      <p:sp>
        <p:nvSpPr>
          <p:cNvPr id="15" name="Shape 13"/>
          <p:cNvSpPr/>
          <p:nvPr/>
        </p:nvSpPr>
        <p:spPr>
          <a:xfrm>
            <a:off x="4343400" y="1097280"/>
            <a:ext cx="3520440" cy="45720"/>
          </a:xfrm>
          <a:prstGeom prst="rect">
            <a:avLst/>
          </a:prstGeom>
          <a:solidFill>
            <a:srgbClr val="01AF98"/>
          </a:solidFill>
          <a:ln/>
        </p:spPr>
      </p:sp>
      <p:sp>
        <p:nvSpPr>
          <p:cNvPr id="16" name="Shape 14"/>
          <p:cNvSpPr/>
          <p:nvPr/>
        </p:nvSpPr>
        <p:spPr>
          <a:xfrm>
            <a:off x="5577840" y="1371600"/>
            <a:ext cx="1051560" cy="1051560"/>
          </a:xfrm>
          <a:prstGeom prst="ellipse">
            <a:avLst/>
          </a:prstGeom>
          <a:solidFill>
            <a:srgbClr val="01AF98"/>
          </a:solidFill>
          <a:ln/>
        </p:spPr>
      </p:sp>
      <p:sp>
        <p:nvSpPr>
          <p:cNvPr id="17" name="Text 15"/>
          <p:cNvSpPr/>
          <p:nvPr/>
        </p:nvSpPr>
        <p:spPr>
          <a:xfrm>
            <a:off x="5577840" y="137160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Reuse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26280" y="26060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跨行业复用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800600" y="3108960"/>
            <a:ext cx="26060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20" name="Text 18"/>
          <p:cNvSpPr/>
          <p:nvPr/>
        </p:nvSpPr>
        <p:spPr>
          <a:xfrm>
            <a:off x="4617720" y="3246120"/>
            <a:ext cx="2971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软件驱动硬件</a:t>
            </a:r>
            <a:endParaRPr lang="en-US" sz="105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天然跨行业高迁移性</a:t>
            </a:r>
            <a:endParaRPr lang="en-US" sz="105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一套技能适用多个赛道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138160" y="109728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5F7F9"/>
          </a:solidFill>
          <a:ln/>
        </p:spPr>
      </p:sp>
      <p:sp>
        <p:nvSpPr>
          <p:cNvPr id="22" name="Shape 20"/>
          <p:cNvSpPr/>
          <p:nvPr/>
        </p:nvSpPr>
        <p:spPr>
          <a:xfrm>
            <a:off x="8138160" y="1097280"/>
            <a:ext cx="352044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23" name="Shape 21"/>
          <p:cNvSpPr/>
          <p:nvPr/>
        </p:nvSpPr>
        <p:spPr>
          <a:xfrm>
            <a:off x="9372600" y="1371600"/>
            <a:ext cx="1051560" cy="1051560"/>
          </a:xfrm>
          <a:prstGeom prst="ellipse">
            <a:avLst/>
          </a:prstGeom>
          <a:solidFill>
            <a:srgbClr val="FFC000"/>
          </a:solidFill>
          <a:ln/>
        </p:spPr>
      </p:sp>
      <p:sp>
        <p:nvSpPr>
          <p:cNvPr id="24" name="Text 22"/>
          <p:cNvSpPr/>
          <p:nvPr/>
        </p:nvSpPr>
        <p:spPr>
          <a:xfrm>
            <a:off x="9372600" y="137160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Std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321040" y="26060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易标准化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8595360" y="3108960"/>
            <a:ext cx="26060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0" y="3246120"/>
            <a:ext cx="2971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硬技能边界清晰</a:t>
            </a:r>
            <a:endParaRPr lang="en-US" sz="105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（Linux, RTOS等）</a:t>
            </a:r>
            <a:endParaRPr lang="en-US" sz="105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适合AI预筛与验真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00400" y="5440680"/>
            <a:ext cx="5760720" cy="594360"/>
          </a:xfrm>
          <a:prstGeom prst="roundRect">
            <a:avLst>
              <a:gd name="adj" fmla="val 12308"/>
            </a:avLst>
          </a:prstGeom>
          <a:solidFill>
            <a:srgbClr val="213752"/>
          </a:solidFill>
          <a:ln/>
        </p:spPr>
      </p:sp>
      <p:sp>
        <p:nvSpPr>
          <p:cNvPr id="29" name="Text 27"/>
          <p:cNvSpPr/>
          <p:nvPr/>
        </p:nvSpPr>
        <p:spPr>
          <a:xfrm>
            <a:off x="3200400" y="5440680"/>
            <a:ext cx="5760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C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嵌入式工程师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58368"/>
          </a:xfrm>
          <a:prstGeom prst="rect">
            <a:avLst/>
          </a:prstGeom>
          <a:solidFill>
            <a:srgbClr val="21375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11247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C端供给侧三板斧 -- 让"经验"变成可检索的"证据与图谱"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0" y="658368"/>
            <a:ext cx="12188952" cy="36576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5" name="Shape 3"/>
          <p:cNvSpPr/>
          <p:nvPr/>
        </p:nvSpPr>
        <p:spPr>
          <a:xfrm>
            <a:off x="365760" y="6355080"/>
            <a:ext cx="1143000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6" name="Text 4"/>
          <p:cNvSpPr/>
          <p:nvPr/>
        </p:nvSpPr>
        <p:spPr>
          <a:xfrm>
            <a:off x="11338560" y="641908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784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3657600" cy="4937760"/>
          </a:xfrm>
          <a:prstGeom prst="roundRect">
            <a:avLst>
              <a:gd name="adj" fmla="val 2000"/>
            </a:avLst>
          </a:prstGeom>
          <a:solidFill>
            <a:srgbClr val="F5F7F9"/>
          </a:solidFill>
          <a:ln/>
        </p:spPr>
      </p:sp>
      <p:sp>
        <p:nvSpPr>
          <p:cNvPr id="8" name="Shape 6"/>
          <p:cNvSpPr/>
          <p:nvPr/>
        </p:nvSpPr>
        <p:spPr>
          <a:xfrm>
            <a:off x="365760" y="1005840"/>
            <a:ext cx="3657600" cy="45720"/>
          </a:xfrm>
          <a:prstGeom prst="rect">
            <a:avLst/>
          </a:prstGeom>
          <a:solidFill>
            <a:srgbClr val="01AFE5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1188720"/>
            <a:ext cx="502920" cy="502920"/>
          </a:xfrm>
          <a:prstGeom prst="ellipse">
            <a:avLst/>
          </a:prstGeom>
          <a:solidFill>
            <a:srgbClr val="01AFE5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11887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88720" y="11887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招式一：CV全面结构化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1828800"/>
            <a:ext cx="32918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13" name="Shape 11"/>
          <p:cNvSpPr/>
          <p:nvPr/>
        </p:nvSpPr>
        <p:spPr>
          <a:xfrm>
            <a:off x="502920" y="2011680"/>
            <a:ext cx="33832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121408"/>
            <a:ext cx="1280160" cy="274320"/>
          </a:xfrm>
          <a:prstGeom prst="roundRect">
            <a:avLst>
              <a:gd name="adj" fmla="val 46667"/>
            </a:avLst>
          </a:prstGeom>
          <a:solidFill>
            <a:srgbClr val="01AFE5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12140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核心拆解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40080" y="24688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技能簇 / 场景 / 工具链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2920" y="3200400"/>
            <a:ext cx="33832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3310128"/>
            <a:ext cx="1280160" cy="274320"/>
          </a:xfrm>
          <a:prstGeom prst="roundRect">
            <a:avLst>
              <a:gd name="adj" fmla="val 46667"/>
            </a:avLst>
          </a:prstGeom>
          <a:solidFill>
            <a:srgbClr val="01AFE5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" y="33101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人才分层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0080" y="36576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面试 / 迁移 / 成长路径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251960" y="1005840"/>
            <a:ext cx="3657600" cy="4937760"/>
          </a:xfrm>
          <a:prstGeom prst="roundRect">
            <a:avLst>
              <a:gd name="adj" fmla="val 2000"/>
            </a:avLst>
          </a:prstGeom>
          <a:solidFill>
            <a:srgbClr val="F5F7F9"/>
          </a:solidFill>
          <a:ln/>
        </p:spPr>
      </p:sp>
      <p:sp>
        <p:nvSpPr>
          <p:cNvPr id="22" name="Shape 20"/>
          <p:cNvSpPr/>
          <p:nvPr/>
        </p:nvSpPr>
        <p:spPr>
          <a:xfrm>
            <a:off x="4251960" y="1005840"/>
            <a:ext cx="3657600" cy="45720"/>
          </a:xfrm>
          <a:prstGeom prst="rect">
            <a:avLst/>
          </a:prstGeom>
          <a:solidFill>
            <a:srgbClr val="01AF98"/>
          </a:solidFill>
          <a:ln/>
        </p:spPr>
      </p:sp>
      <p:sp>
        <p:nvSpPr>
          <p:cNvPr id="23" name="Shape 21"/>
          <p:cNvSpPr/>
          <p:nvPr/>
        </p:nvSpPr>
        <p:spPr>
          <a:xfrm>
            <a:off x="4434840" y="1188720"/>
            <a:ext cx="502920" cy="502920"/>
          </a:xfrm>
          <a:prstGeom prst="ellipse">
            <a:avLst/>
          </a:prstGeom>
          <a:solidFill>
            <a:srgbClr val="01AF98"/>
          </a:solidFill>
          <a:ln/>
        </p:spPr>
      </p:sp>
      <p:sp>
        <p:nvSpPr>
          <p:cNvPr id="24" name="Text 22"/>
          <p:cNvSpPr/>
          <p:nvPr/>
        </p:nvSpPr>
        <p:spPr>
          <a:xfrm>
            <a:off x="4434840" y="11887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074920" y="11887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招式二：供给扩容逻辑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434840" y="1828800"/>
            <a:ext cx="32918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27" name="Shape 25"/>
          <p:cNvSpPr/>
          <p:nvPr/>
        </p:nvSpPr>
        <p:spPr>
          <a:xfrm>
            <a:off x="4389120" y="2011680"/>
            <a:ext cx="33832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26280" y="2121408"/>
            <a:ext cx="1280160" cy="274320"/>
          </a:xfrm>
          <a:prstGeom prst="roundRect">
            <a:avLst>
              <a:gd name="adj" fmla="val 46667"/>
            </a:avLst>
          </a:prstGeom>
          <a:solidFill>
            <a:srgbClr val="01AF98"/>
          </a:solidFill>
          <a:ln/>
        </p:spPr>
      </p:sp>
      <p:sp>
        <p:nvSpPr>
          <p:cNvPr id="29" name="Text 27"/>
          <p:cNvSpPr/>
          <p:nvPr/>
        </p:nvSpPr>
        <p:spPr>
          <a:xfrm>
            <a:off x="4526280" y="212140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存量转化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526280" y="24688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职位 → 技能簇映射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389120" y="3200400"/>
            <a:ext cx="33832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26280" y="3310128"/>
            <a:ext cx="1280160" cy="274320"/>
          </a:xfrm>
          <a:prstGeom prst="roundRect">
            <a:avLst>
              <a:gd name="adj" fmla="val 46667"/>
            </a:avLst>
          </a:prstGeom>
          <a:solidFill>
            <a:srgbClr val="01AF98"/>
          </a:solidFill>
          <a:ln/>
        </p:spPr>
      </p:sp>
      <p:sp>
        <p:nvSpPr>
          <p:cNvPr id="33" name="Text 31"/>
          <p:cNvSpPr/>
          <p:nvPr/>
        </p:nvSpPr>
        <p:spPr>
          <a:xfrm>
            <a:off x="4526280" y="33101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沉默激活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526280" y="36576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触达高潜人才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389120" y="4389120"/>
            <a:ext cx="33832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526280" y="4498848"/>
            <a:ext cx="1280160" cy="274320"/>
          </a:xfrm>
          <a:prstGeom prst="roundRect">
            <a:avLst>
              <a:gd name="adj" fmla="val 46667"/>
            </a:avLst>
          </a:prstGeom>
          <a:solidFill>
            <a:srgbClr val="01AF98"/>
          </a:solidFill>
          <a:ln/>
        </p:spPr>
      </p:sp>
      <p:sp>
        <p:nvSpPr>
          <p:cNvPr id="37" name="Text 35"/>
          <p:cNvSpPr/>
          <p:nvPr/>
        </p:nvSpPr>
        <p:spPr>
          <a:xfrm>
            <a:off x="4526280" y="449884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相邻扩展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4526280" y="48463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打通技能图谱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8138160" y="1005840"/>
            <a:ext cx="3657600" cy="4937760"/>
          </a:xfrm>
          <a:prstGeom prst="roundRect">
            <a:avLst>
              <a:gd name="adj" fmla="val 2000"/>
            </a:avLst>
          </a:prstGeom>
          <a:solidFill>
            <a:srgbClr val="F5F7F9"/>
          </a:solidFill>
          <a:ln/>
        </p:spPr>
      </p:sp>
      <p:sp>
        <p:nvSpPr>
          <p:cNvPr id="40" name="Shape 38"/>
          <p:cNvSpPr/>
          <p:nvPr/>
        </p:nvSpPr>
        <p:spPr>
          <a:xfrm>
            <a:off x="8138160" y="1005840"/>
            <a:ext cx="3657600" cy="45720"/>
          </a:xfrm>
          <a:prstGeom prst="rect">
            <a:avLst/>
          </a:prstGeom>
          <a:solidFill>
            <a:srgbClr val="FFC000"/>
          </a:solidFill>
          <a:ln/>
        </p:spPr>
      </p:sp>
      <p:sp>
        <p:nvSpPr>
          <p:cNvPr id="41" name="Shape 39"/>
          <p:cNvSpPr/>
          <p:nvPr/>
        </p:nvSpPr>
        <p:spPr>
          <a:xfrm>
            <a:off x="8321040" y="1188720"/>
            <a:ext cx="502920" cy="502920"/>
          </a:xfrm>
          <a:prstGeom prst="ellipse">
            <a:avLst/>
          </a:prstGeom>
          <a:solidFill>
            <a:srgbClr val="FFC000"/>
          </a:solidFill>
          <a:ln/>
        </p:spPr>
      </p:sp>
      <p:sp>
        <p:nvSpPr>
          <p:cNvPr id="42" name="Text 40"/>
          <p:cNvSpPr/>
          <p:nvPr/>
        </p:nvSpPr>
        <p:spPr>
          <a:xfrm>
            <a:off x="8321040" y="11887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8961120" y="11887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375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招式三：高频职业生态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8321040" y="1828800"/>
            <a:ext cx="3291840" cy="9144"/>
          </a:xfrm>
          <a:prstGeom prst="rect">
            <a:avLst/>
          </a:prstGeom>
          <a:solidFill>
            <a:srgbClr val="E0E4E8"/>
          </a:solidFill>
          <a:ln/>
        </p:spPr>
      </p:sp>
      <p:sp>
        <p:nvSpPr>
          <p:cNvPr id="45" name="Shape 43"/>
          <p:cNvSpPr/>
          <p:nvPr/>
        </p:nvSpPr>
        <p:spPr>
          <a:xfrm>
            <a:off x="8275320" y="2011680"/>
            <a:ext cx="33832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8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412480" y="2121408"/>
            <a:ext cx="1280160" cy="274320"/>
          </a:xfrm>
          <a:prstGeom prst="roundRect">
            <a:avLst>
              <a:gd name="adj" fmla="val 46667"/>
            </a:avLst>
          </a:prstGeom>
          <a:solidFill>
            <a:srgbClr val="FFC000"/>
          </a:solidFill>
          <a:ln/>
        </p:spPr>
      </p:sp>
      <p:sp>
        <p:nvSpPr>
          <p:cNvPr id="47" name="Text 45"/>
          <p:cNvSpPr/>
          <p:nvPr/>
        </p:nvSpPr>
        <p:spPr>
          <a:xfrm>
            <a:off x="8412480" y="212140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沉淀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8412480" y="24688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 / 竞赛 / 项目库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8275320" y="3200400"/>
            <a:ext cx="33832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412480" y="3310128"/>
            <a:ext cx="1280160" cy="274320"/>
          </a:xfrm>
          <a:prstGeom prst="roundRect">
            <a:avLst>
              <a:gd name="adj" fmla="val 46667"/>
            </a:avLst>
          </a:prstGeom>
          <a:solidFill>
            <a:srgbClr val="FFC000"/>
          </a:solidFill>
          <a:ln/>
        </p:spPr>
      </p:sp>
      <p:sp>
        <p:nvSpPr>
          <p:cNvPr id="51" name="Text 49"/>
          <p:cNvSpPr/>
          <p:nvPr/>
        </p:nvSpPr>
        <p:spPr>
          <a:xfrm>
            <a:off x="8412480" y="33101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8412480" y="36576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建立职业发展引擎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华南新质客户分享</dc:subject>
  <dc:creator/>
  <cp:lastModifiedBy/>
  <cp:revision>1</cp:revision>
  <dcterms:created xsi:type="dcterms:W3CDTF">2026-03-12T06:47:53Z</dcterms:created>
  <dcterms:modified xsi:type="dcterms:W3CDTF">2026-03-12T06:47:53Z</dcterms:modified>
</cp:coreProperties>
</file>